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Tomorrow" charset="1" panose="00000000000000000000"/>
      <p:regular r:id="rId24"/>
    </p:embeddedFont>
    <p:embeddedFont>
      <p:font typeface="Futura" charset="1" panose="020B0502020204020303"/>
      <p:regular r:id="rId25"/>
    </p:embeddedFont>
    <p:embeddedFont>
      <p:font typeface="Futura Italics" charset="1" panose="020B0502020204090303"/>
      <p:regular r:id="rId26"/>
    </p:embeddedFont>
    <p:embeddedFont>
      <p:font typeface="Tomorrow Bold"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2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917179" y="1028700"/>
            <a:ext cx="12453642" cy="8229600"/>
          </a:xfrm>
          <a:custGeom>
            <a:avLst/>
            <a:gdLst/>
            <a:ahLst/>
            <a:cxnLst/>
            <a:rect r="r" b="b" t="t" l="l"/>
            <a:pathLst>
              <a:path h="8229600" w="12453642">
                <a:moveTo>
                  <a:pt x="0" y="0"/>
                </a:moveTo>
                <a:lnTo>
                  <a:pt x="12453642" y="0"/>
                </a:lnTo>
                <a:lnTo>
                  <a:pt x="12453642" y="8229600"/>
                </a:lnTo>
                <a:lnTo>
                  <a:pt x="0" y="8229600"/>
                </a:lnTo>
                <a:lnTo>
                  <a:pt x="0" y="0"/>
                </a:lnTo>
                <a:close/>
              </a:path>
            </a:pathLst>
          </a:custGeom>
          <a:blipFill>
            <a:blip r:embed="rId3">
              <a:alphaModFix amt="43000"/>
            </a:blip>
            <a:stretch>
              <a:fillRect l="0" t="0" r="0" b="0"/>
            </a:stretch>
          </a:blipFill>
        </p:spPr>
      </p:sp>
      <p:grpSp>
        <p:nvGrpSpPr>
          <p:cNvPr name="Group 4" id="4"/>
          <p:cNvGrpSpPr/>
          <p:nvPr/>
        </p:nvGrpSpPr>
        <p:grpSpPr>
          <a:xfrm rot="0">
            <a:off x="4006088" y="3757264"/>
            <a:ext cx="10275824" cy="1656727"/>
            <a:chOff x="0" y="0"/>
            <a:chExt cx="13701098" cy="2208969"/>
          </a:xfrm>
        </p:grpSpPr>
        <p:sp>
          <p:nvSpPr>
            <p:cNvPr name="TextBox 5" id="5"/>
            <p:cNvSpPr txBox="true"/>
            <p:nvPr/>
          </p:nvSpPr>
          <p:spPr>
            <a:xfrm rot="0">
              <a:off x="0" y="-219075"/>
              <a:ext cx="9237785" cy="2428044"/>
            </a:xfrm>
            <a:prstGeom prst="rect">
              <a:avLst/>
            </a:prstGeom>
          </p:spPr>
          <p:txBody>
            <a:bodyPr anchor="t" rtlCol="false" tIns="0" lIns="0" bIns="0" rIns="0">
              <a:spAutoFit/>
            </a:bodyPr>
            <a:lstStyle/>
            <a:p>
              <a:pPr algn="ctr">
                <a:lnSpc>
                  <a:spcPts val="15259"/>
                </a:lnSpc>
              </a:pPr>
              <a:r>
                <a:rPr lang="en-US" sz="10899">
                  <a:solidFill>
                    <a:srgbClr val="E5DFFF"/>
                  </a:solidFill>
                  <a:latin typeface="Tomorrow"/>
                </a:rPr>
                <a:t>PROGRAM</a:t>
              </a:r>
            </a:p>
          </p:txBody>
        </p:sp>
        <p:sp>
          <p:nvSpPr>
            <p:cNvPr name="TextBox 6" id="6"/>
            <p:cNvSpPr txBox="true"/>
            <p:nvPr/>
          </p:nvSpPr>
          <p:spPr>
            <a:xfrm rot="0">
              <a:off x="9237785" y="-219075"/>
              <a:ext cx="4463313" cy="2428044"/>
            </a:xfrm>
            <a:prstGeom prst="rect">
              <a:avLst/>
            </a:prstGeom>
          </p:spPr>
          <p:txBody>
            <a:bodyPr anchor="t" rtlCol="false" tIns="0" lIns="0" bIns="0" rIns="0">
              <a:spAutoFit/>
            </a:bodyPr>
            <a:lstStyle/>
            <a:p>
              <a:pPr algn="ctr">
                <a:lnSpc>
                  <a:spcPts val="15259"/>
                </a:lnSpc>
              </a:pPr>
              <a:r>
                <a:rPr lang="en-US" sz="10899">
                  <a:solidFill>
                    <a:srgbClr val="38E6D6"/>
                  </a:solidFill>
                  <a:latin typeface="Tomorrow"/>
                </a:rPr>
                <a:t>SELL</a:t>
              </a:r>
            </a:p>
          </p:txBody>
        </p:sp>
      </p:grpSp>
      <p:sp>
        <p:nvSpPr>
          <p:cNvPr name="TextBox 7" id="7"/>
          <p:cNvSpPr txBox="true"/>
          <p:nvPr/>
        </p:nvSpPr>
        <p:spPr>
          <a:xfrm rot="0">
            <a:off x="3770189" y="5607375"/>
            <a:ext cx="10747621" cy="538480"/>
          </a:xfrm>
          <a:prstGeom prst="rect">
            <a:avLst/>
          </a:prstGeom>
        </p:spPr>
        <p:txBody>
          <a:bodyPr anchor="t" rtlCol="false" tIns="0" lIns="0" bIns="0" rIns="0">
            <a:spAutoFit/>
          </a:bodyPr>
          <a:lstStyle/>
          <a:p>
            <a:pPr algn="ctr">
              <a:lnSpc>
                <a:spcPts val="3919"/>
              </a:lnSpc>
            </a:pPr>
            <a:r>
              <a:rPr lang="en-US" sz="2799">
                <a:solidFill>
                  <a:srgbClr val="FFFFFF"/>
                </a:solidFill>
                <a:latin typeface="Futura"/>
              </a:rPr>
              <a:t>TUGAS UAS SISTEM OPERASI </a:t>
            </a:r>
          </a:p>
        </p:txBody>
      </p:sp>
      <p:sp>
        <p:nvSpPr>
          <p:cNvPr name="TextBox 8" id="8"/>
          <p:cNvSpPr txBox="true"/>
          <p:nvPr/>
        </p:nvSpPr>
        <p:spPr>
          <a:xfrm rot="0">
            <a:off x="5600313" y="7836191"/>
            <a:ext cx="7087375" cy="403860"/>
          </a:xfrm>
          <a:prstGeom prst="rect">
            <a:avLst/>
          </a:prstGeom>
        </p:spPr>
        <p:txBody>
          <a:bodyPr anchor="t" rtlCol="false" tIns="0" lIns="0" bIns="0" rIns="0">
            <a:spAutoFit/>
          </a:bodyPr>
          <a:lstStyle/>
          <a:p>
            <a:pPr algn="ctr">
              <a:lnSpc>
                <a:spcPts val="2940"/>
              </a:lnSpc>
            </a:pPr>
            <a:r>
              <a:rPr lang="en-US" sz="2100">
                <a:solidFill>
                  <a:srgbClr val="FFFFFF"/>
                </a:solidFill>
                <a:latin typeface="Futura Italics"/>
              </a:rPr>
              <a:t>https://github.com/petrusthelastking/UAS_SISTEMOPERASI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610969" y="1028700"/>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03982" y="3539915"/>
            <a:ext cx="9025351" cy="1758950"/>
          </a:xfrm>
          <a:prstGeom prst="rect">
            <a:avLst/>
          </a:prstGeom>
        </p:spPr>
        <p:txBody>
          <a:bodyPr anchor="t" rtlCol="false" tIns="0" lIns="0" bIns="0" rIns="0">
            <a:spAutoFit/>
          </a:bodyPr>
          <a:lstStyle/>
          <a:p>
            <a:pPr algn="l">
              <a:lnSpc>
                <a:spcPts val="7000"/>
              </a:lnSpc>
            </a:pPr>
            <a:r>
              <a:rPr lang="en-US" sz="5000" spc="-50">
                <a:solidFill>
                  <a:srgbClr val="38E6D6"/>
                </a:solidFill>
                <a:latin typeface="Tomorrow Bold"/>
              </a:rPr>
              <a:t>FITUR KE 8</a:t>
            </a:r>
          </a:p>
          <a:p>
            <a:pPr algn="l">
              <a:lnSpc>
                <a:spcPts val="7000"/>
              </a:lnSpc>
            </a:pPr>
            <a:r>
              <a:rPr lang="en-US" sz="5000" spc="-50">
                <a:solidFill>
                  <a:srgbClr val="38E6D6"/>
                </a:solidFill>
                <a:latin typeface="Tomorrow Bold"/>
              </a:rPr>
              <a:t>TAMPILKAN ISI FILE</a:t>
            </a:r>
          </a:p>
        </p:txBody>
      </p:sp>
      <p:grpSp>
        <p:nvGrpSpPr>
          <p:cNvPr name="Group 5" id="5"/>
          <p:cNvGrpSpPr/>
          <p:nvPr/>
        </p:nvGrpSpPr>
        <p:grpSpPr>
          <a:xfrm rot="0">
            <a:off x="9672442" y="0"/>
            <a:ext cx="8615558" cy="10287000"/>
            <a:chOff x="0" y="0"/>
            <a:chExt cx="1334775" cy="1593725"/>
          </a:xfrm>
        </p:grpSpPr>
        <p:sp>
          <p:nvSpPr>
            <p:cNvPr name="Freeform 6" id="6"/>
            <p:cNvSpPr/>
            <p:nvPr/>
          </p:nvSpPr>
          <p:spPr>
            <a:xfrm flipH="false" flipV="false" rot="0">
              <a:off x="0" y="0"/>
              <a:ext cx="1334776" cy="1593725"/>
            </a:xfrm>
            <a:custGeom>
              <a:avLst/>
              <a:gdLst/>
              <a:ahLst/>
              <a:cxnLst/>
              <a:rect r="r" b="b" t="t" l="l"/>
              <a:pathLst>
                <a:path h="1593725" w="1334776">
                  <a:moveTo>
                    <a:pt x="0" y="0"/>
                  </a:moveTo>
                  <a:lnTo>
                    <a:pt x="1334776" y="0"/>
                  </a:lnTo>
                  <a:lnTo>
                    <a:pt x="1334776" y="1593725"/>
                  </a:lnTo>
                  <a:lnTo>
                    <a:pt x="0" y="1593725"/>
                  </a:lnTo>
                  <a:close/>
                </a:path>
              </a:pathLst>
            </a:custGeom>
            <a:blipFill>
              <a:blip r:embed="rId5"/>
              <a:stretch>
                <a:fillRect l="0" t="0" r="-6415" b="0"/>
              </a:stretch>
            </a:blipFill>
          </p:spPr>
        </p:sp>
      </p:grpSp>
      <p:grpSp>
        <p:nvGrpSpPr>
          <p:cNvPr name="Group 7" id="7"/>
          <p:cNvGrpSpPr/>
          <p:nvPr/>
        </p:nvGrpSpPr>
        <p:grpSpPr>
          <a:xfrm rot="0">
            <a:off x="10400458" y="5298865"/>
            <a:ext cx="4124142" cy="530736"/>
            <a:chOff x="0" y="0"/>
            <a:chExt cx="1086194" cy="139782"/>
          </a:xfrm>
        </p:grpSpPr>
        <p:sp>
          <p:nvSpPr>
            <p:cNvPr name="Freeform 8" id="8"/>
            <p:cNvSpPr/>
            <p:nvPr/>
          </p:nvSpPr>
          <p:spPr>
            <a:xfrm flipH="false" flipV="false" rot="0">
              <a:off x="0" y="0"/>
              <a:ext cx="1086194" cy="139782"/>
            </a:xfrm>
            <a:custGeom>
              <a:avLst/>
              <a:gdLst/>
              <a:ahLst/>
              <a:cxnLst/>
              <a:rect r="r" b="b" t="t" l="l"/>
              <a:pathLst>
                <a:path h="139782" w="1086194">
                  <a:moveTo>
                    <a:pt x="0" y="0"/>
                  </a:moveTo>
                  <a:lnTo>
                    <a:pt x="1086194" y="0"/>
                  </a:lnTo>
                  <a:lnTo>
                    <a:pt x="1086194" y="139782"/>
                  </a:lnTo>
                  <a:lnTo>
                    <a:pt x="0" y="139782"/>
                  </a:lnTo>
                  <a:close/>
                </a:path>
              </a:pathLst>
            </a:custGeom>
            <a:solidFill>
              <a:srgbClr val="000000">
                <a:alpha val="0"/>
              </a:srgbClr>
            </a:solidFill>
            <a:ln w="47625" cap="sq">
              <a:solidFill>
                <a:srgbClr val="FF0000"/>
              </a:solidFill>
              <a:prstDash val="solid"/>
              <a:miter/>
            </a:ln>
          </p:spPr>
        </p:sp>
        <p:sp>
          <p:nvSpPr>
            <p:cNvPr name="TextBox 9" id="9"/>
            <p:cNvSpPr txBox="true"/>
            <p:nvPr/>
          </p:nvSpPr>
          <p:spPr>
            <a:xfrm>
              <a:off x="0" y="-85725"/>
              <a:ext cx="1086194" cy="225507"/>
            </a:xfrm>
            <a:prstGeom prst="rect">
              <a:avLst/>
            </a:prstGeom>
          </p:spPr>
          <p:txBody>
            <a:bodyPr anchor="ctr" rtlCol="false" tIns="50800" lIns="50800" bIns="50800" rIns="50800"/>
            <a:lstStyle/>
            <a:p>
              <a:pPr algn="ctr">
                <a:lnSpc>
                  <a:spcPts val="2940"/>
                </a:lnSpc>
              </a:pPr>
            </a:p>
          </p:txBody>
        </p:sp>
      </p:grpSp>
      <p:sp>
        <p:nvSpPr>
          <p:cNvPr name="Freeform 10" id="10"/>
          <p:cNvSpPr/>
          <p:nvPr/>
        </p:nvSpPr>
        <p:spPr>
          <a:xfrm flipH="false" flipV="false" rot="0">
            <a:off x="0" y="8651460"/>
            <a:ext cx="9672442" cy="1635540"/>
          </a:xfrm>
          <a:custGeom>
            <a:avLst/>
            <a:gdLst/>
            <a:ahLst/>
            <a:cxnLst/>
            <a:rect r="r" b="b" t="t" l="l"/>
            <a:pathLst>
              <a:path h="1635540" w="9672442">
                <a:moveTo>
                  <a:pt x="0" y="0"/>
                </a:moveTo>
                <a:lnTo>
                  <a:pt x="9672442" y="0"/>
                </a:lnTo>
                <a:lnTo>
                  <a:pt x="9672442" y="1635540"/>
                </a:lnTo>
                <a:lnTo>
                  <a:pt x="0" y="1635540"/>
                </a:lnTo>
                <a:lnTo>
                  <a:pt x="0" y="0"/>
                </a:lnTo>
                <a:close/>
              </a:path>
            </a:pathLst>
          </a:custGeom>
          <a:blipFill>
            <a:blip r:embed="rId6"/>
            <a:stretch>
              <a:fillRect l="0" t="0" r="-44647" b="0"/>
            </a:stretch>
          </a:blipFill>
        </p:spPr>
      </p:sp>
      <p:sp>
        <p:nvSpPr>
          <p:cNvPr name="TextBox 11" id="11"/>
          <p:cNvSpPr txBox="true"/>
          <p:nvPr/>
        </p:nvSpPr>
        <p:spPr>
          <a:xfrm rot="0">
            <a:off x="1803982" y="5881380"/>
            <a:ext cx="6859444" cy="1428750"/>
          </a:xfrm>
          <a:prstGeom prst="rect">
            <a:avLst/>
          </a:prstGeom>
        </p:spPr>
        <p:txBody>
          <a:bodyPr anchor="t" rtlCol="false" tIns="0" lIns="0" bIns="0" rIns="0">
            <a:spAutoFit/>
          </a:bodyPr>
          <a:lstStyle/>
          <a:p>
            <a:pPr algn="l">
              <a:lnSpc>
                <a:spcPts val="3749"/>
              </a:lnSpc>
            </a:pPr>
            <a:r>
              <a:rPr lang="en-US" sz="2499">
                <a:solidFill>
                  <a:srgbClr val="FFFFFF"/>
                </a:solidFill>
                <a:latin typeface="Futura"/>
              </a:rPr>
              <a:t>User bisa melihat apa yang sudah pernah kita buat atau perna mengisi file tersebut semacam word seperti itu</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7378624" y="8196827"/>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0"/>
            <a:ext cx="8615558" cy="10287000"/>
            <a:chOff x="0" y="0"/>
            <a:chExt cx="1334775" cy="1593725"/>
          </a:xfrm>
        </p:grpSpPr>
        <p:sp>
          <p:nvSpPr>
            <p:cNvPr name="Freeform 5" id="5"/>
            <p:cNvSpPr/>
            <p:nvPr/>
          </p:nvSpPr>
          <p:spPr>
            <a:xfrm flipH="false" flipV="false" rot="0">
              <a:off x="0" y="0"/>
              <a:ext cx="1334776" cy="1593725"/>
            </a:xfrm>
            <a:custGeom>
              <a:avLst/>
              <a:gdLst/>
              <a:ahLst/>
              <a:cxnLst/>
              <a:rect r="r" b="b" t="t" l="l"/>
              <a:pathLst>
                <a:path h="1593725" w="1334776">
                  <a:moveTo>
                    <a:pt x="0" y="0"/>
                  </a:moveTo>
                  <a:lnTo>
                    <a:pt x="1334776" y="0"/>
                  </a:lnTo>
                  <a:lnTo>
                    <a:pt x="1334776" y="1593725"/>
                  </a:lnTo>
                  <a:lnTo>
                    <a:pt x="0" y="1593725"/>
                  </a:lnTo>
                  <a:close/>
                </a:path>
              </a:pathLst>
            </a:custGeom>
            <a:blipFill>
              <a:blip r:embed="rId5"/>
              <a:stretch>
                <a:fillRect l="0" t="0" r="-6415" b="0"/>
              </a:stretch>
            </a:blipFill>
          </p:spPr>
        </p:sp>
      </p:grpSp>
      <p:grpSp>
        <p:nvGrpSpPr>
          <p:cNvPr name="Group 6" id="6"/>
          <p:cNvGrpSpPr/>
          <p:nvPr/>
        </p:nvGrpSpPr>
        <p:grpSpPr>
          <a:xfrm rot="0">
            <a:off x="670994" y="5855854"/>
            <a:ext cx="2278515" cy="530736"/>
            <a:chOff x="0" y="0"/>
            <a:chExt cx="600103" cy="139782"/>
          </a:xfrm>
        </p:grpSpPr>
        <p:sp>
          <p:nvSpPr>
            <p:cNvPr name="Freeform 7" id="7"/>
            <p:cNvSpPr/>
            <p:nvPr/>
          </p:nvSpPr>
          <p:spPr>
            <a:xfrm flipH="false" flipV="false" rot="0">
              <a:off x="0" y="0"/>
              <a:ext cx="600103" cy="139782"/>
            </a:xfrm>
            <a:custGeom>
              <a:avLst/>
              <a:gdLst/>
              <a:ahLst/>
              <a:cxnLst/>
              <a:rect r="r" b="b" t="t" l="l"/>
              <a:pathLst>
                <a:path h="139782" w="600103">
                  <a:moveTo>
                    <a:pt x="0" y="0"/>
                  </a:moveTo>
                  <a:lnTo>
                    <a:pt x="600103" y="0"/>
                  </a:lnTo>
                  <a:lnTo>
                    <a:pt x="600103" y="139782"/>
                  </a:lnTo>
                  <a:lnTo>
                    <a:pt x="0" y="139782"/>
                  </a:lnTo>
                  <a:close/>
                </a:path>
              </a:pathLst>
            </a:custGeom>
            <a:solidFill>
              <a:srgbClr val="000000">
                <a:alpha val="0"/>
              </a:srgbClr>
            </a:solidFill>
            <a:ln w="47625" cap="sq">
              <a:solidFill>
                <a:srgbClr val="FF0000"/>
              </a:solidFill>
              <a:prstDash val="solid"/>
              <a:miter/>
            </a:ln>
          </p:spPr>
        </p:sp>
        <p:sp>
          <p:nvSpPr>
            <p:cNvPr name="TextBox 8" id="8"/>
            <p:cNvSpPr txBox="true"/>
            <p:nvPr/>
          </p:nvSpPr>
          <p:spPr>
            <a:xfrm>
              <a:off x="0" y="-85725"/>
              <a:ext cx="600103" cy="225507"/>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15573828" y="1028700"/>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615558" y="9374095"/>
            <a:ext cx="9672442" cy="912905"/>
          </a:xfrm>
          <a:custGeom>
            <a:avLst/>
            <a:gdLst/>
            <a:ahLst/>
            <a:cxnLst/>
            <a:rect r="r" b="b" t="t" l="l"/>
            <a:pathLst>
              <a:path h="912905" w="9672442">
                <a:moveTo>
                  <a:pt x="0" y="0"/>
                </a:moveTo>
                <a:lnTo>
                  <a:pt x="9672442" y="0"/>
                </a:lnTo>
                <a:lnTo>
                  <a:pt x="9672442" y="912905"/>
                </a:lnTo>
                <a:lnTo>
                  <a:pt x="0" y="912905"/>
                </a:lnTo>
                <a:lnTo>
                  <a:pt x="0" y="0"/>
                </a:lnTo>
                <a:close/>
              </a:path>
            </a:pathLst>
          </a:custGeom>
          <a:blipFill>
            <a:blip r:embed="rId6"/>
            <a:stretch>
              <a:fillRect l="0" t="0" r="0" b="0"/>
            </a:stretch>
          </a:blipFill>
        </p:spPr>
      </p:sp>
      <p:sp>
        <p:nvSpPr>
          <p:cNvPr name="TextBox 11" id="11"/>
          <p:cNvSpPr txBox="true"/>
          <p:nvPr/>
        </p:nvSpPr>
        <p:spPr>
          <a:xfrm rot="0">
            <a:off x="8842980" y="2619886"/>
            <a:ext cx="7801846" cy="1758950"/>
          </a:xfrm>
          <a:prstGeom prst="rect">
            <a:avLst/>
          </a:prstGeom>
        </p:spPr>
        <p:txBody>
          <a:bodyPr anchor="t" rtlCol="false" tIns="0" lIns="0" bIns="0" rIns="0">
            <a:spAutoFit/>
          </a:bodyPr>
          <a:lstStyle/>
          <a:p>
            <a:pPr algn="r">
              <a:lnSpc>
                <a:spcPts val="7000"/>
              </a:lnSpc>
            </a:pPr>
            <a:r>
              <a:rPr lang="en-US" sz="5000" spc="-50">
                <a:solidFill>
                  <a:srgbClr val="38E6D6"/>
                </a:solidFill>
                <a:latin typeface="Tomorrow Bold"/>
              </a:rPr>
              <a:t>FITUR 9</a:t>
            </a:r>
          </a:p>
          <a:p>
            <a:pPr algn="r">
              <a:lnSpc>
                <a:spcPts val="7000"/>
              </a:lnSpc>
            </a:pPr>
            <a:r>
              <a:rPr lang="en-US" sz="5000" spc="-50">
                <a:solidFill>
                  <a:srgbClr val="38E6D6"/>
                </a:solidFill>
                <a:latin typeface="Tomorrow Bold"/>
              </a:rPr>
              <a:t>BUAT FILE BARU</a:t>
            </a:r>
          </a:p>
        </p:txBody>
      </p:sp>
      <p:sp>
        <p:nvSpPr>
          <p:cNvPr name="TextBox 12" id="12"/>
          <p:cNvSpPr txBox="true"/>
          <p:nvPr/>
        </p:nvSpPr>
        <p:spPr>
          <a:xfrm rot="0">
            <a:off x="9775856" y="4910215"/>
            <a:ext cx="6859444" cy="962025"/>
          </a:xfrm>
          <a:prstGeom prst="rect">
            <a:avLst/>
          </a:prstGeom>
        </p:spPr>
        <p:txBody>
          <a:bodyPr anchor="t" rtlCol="false" tIns="0" lIns="0" bIns="0" rIns="0">
            <a:spAutoFit/>
          </a:bodyPr>
          <a:lstStyle/>
          <a:p>
            <a:pPr algn="r">
              <a:lnSpc>
                <a:spcPts val="3749"/>
              </a:lnSpc>
            </a:pPr>
            <a:r>
              <a:rPr lang="en-US" sz="2499">
                <a:solidFill>
                  <a:srgbClr val="FFFFFF"/>
                </a:solidFill>
                <a:latin typeface="Futura"/>
              </a:rPr>
              <a:t>Fitur ini  membuat file seperti biasa nya  agar bisa diinputkan data ataupun txt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610969" y="1028700"/>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03982" y="3539915"/>
            <a:ext cx="9025351" cy="1758950"/>
          </a:xfrm>
          <a:prstGeom prst="rect">
            <a:avLst/>
          </a:prstGeom>
        </p:spPr>
        <p:txBody>
          <a:bodyPr anchor="t" rtlCol="false" tIns="0" lIns="0" bIns="0" rIns="0">
            <a:spAutoFit/>
          </a:bodyPr>
          <a:lstStyle/>
          <a:p>
            <a:pPr algn="l">
              <a:lnSpc>
                <a:spcPts val="7000"/>
              </a:lnSpc>
            </a:pPr>
            <a:r>
              <a:rPr lang="en-US" sz="5000" spc="-50">
                <a:solidFill>
                  <a:srgbClr val="38E6D6"/>
                </a:solidFill>
                <a:latin typeface="Tomorrow Bold"/>
              </a:rPr>
              <a:t>FITUR KE 10</a:t>
            </a:r>
          </a:p>
          <a:p>
            <a:pPr algn="l">
              <a:lnSpc>
                <a:spcPts val="7000"/>
              </a:lnSpc>
            </a:pPr>
            <a:r>
              <a:rPr lang="en-US" sz="5000" spc="-50">
                <a:solidFill>
                  <a:srgbClr val="38E6D6"/>
                </a:solidFill>
                <a:latin typeface="Tomorrow Bold"/>
              </a:rPr>
              <a:t>TAMPILKAN ISI FILE</a:t>
            </a:r>
          </a:p>
        </p:txBody>
      </p:sp>
      <p:grpSp>
        <p:nvGrpSpPr>
          <p:cNvPr name="Group 5" id="5"/>
          <p:cNvGrpSpPr/>
          <p:nvPr/>
        </p:nvGrpSpPr>
        <p:grpSpPr>
          <a:xfrm rot="0">
            <a:off x="9672442" y="0"/>
            <a:ext cx="8615558" cy="10287000"/>
            <a:chOff x="0" y="0"/>
            <a:chExt cx="1334775" cy="1593725"/>
          </a:xfrm>
        </p:grpSpPr>
        <p:sp>
          <p:nvSpPr>
            <p:cNvPr name="Freeform 6" id="6"/>
            <p:cNvSpPr/>
            <p:nvPr/>
          </p:nvSpPr>
          <p:spPr>
            <a:xfrm flipH="false" flipV="false" rot="0">
              <a:off x="0" y="0"/>
              <a:ext cx="1334776" cy="1593725"/>
            </a:xfrm>
            <a:custGeom>
              <a:avLst/>
              <a:gdLst/>
              <a:ahLst/>
              <a:cxnLst/>
              <a:rect r="r" b="b" t="t" l="l"/>
              <a:pathLst>
                <a:path h="1593725" w="1334776">
                  <a:moveTo>
                    <a:pt x="0" y="0"/>
                  </a:moveTo>
                  <a:lnTo>
                    <a:pt x="1334776" y="0"/>
                  </a:lnTo>
                  <a:lnTo>
                    <a:pt x="1334776" y="1593725"/>
                  </a:lnTo>
                  <a:lnTo>
                    <a:pt x="0" y="1593725"/>
                  </a:lnTo>
                  <a:close/>
                </a:path>
              </a:pathLst>
            </a:custGeom>
            <a:blipFill>
              <a:blip r:embed="rId5"/>
              <a:stretch>
                <a:fillRect l="0" t="0" r="-6415" b="0"/>
              </a:stretch>
            </a:blipFill>
          </p:spPr>
        </p:sp>
      </p:grpSp>
      <p:grpSp>
        <p:nvGrpSpPr>
          <p:cNvPr name="Group 7" id="7"/>
          <p:cNvGrpSpPr/>
          <p:nvPr/>
        </p:nvGrpSpPr>
        <p:grpSpPr>
          <a:xfrm rot="0">
            <a:off x="10568736" y="6373250"/>
            <a:ext cx="3142518" cy="530736"/>
            <a:chOff x="0" y="0"/>
            <a:chExt cx="827659" cy="139782"/>
          </a:xfrm>
        </p:grpSpPr>
        <p:sp>
          <p:nvSpPr>
            <p:cNvPr name="Freeform 8" id="8"/>
            <p:cNvSpPr/>
            <p:nvPr/>
          </p:nvSpPr>
          <p:spPr>
            <a:xfrm flipH="false" flipV="false" rot="0">
              <a:off x="0" y="0"/>
              <a:ext cx="827659" cy="139782"/>
            </a:xfrm>
            <a:custGeom>
              <a:avLst/>
              <a:gdLst/>
              <a:ahLst/>
              <a:cxnLst/>
              <a:rect r="r" b="b" t="t" l="l"/>
              <a:pathLst>
                <a:path h="139782" w="827659">
                  <a:moveTo>
                    <a:pt x="0" y="0"/>
                  </a:moveTo>
                  <a:lnTo>
                    <a:pt x="827659" y="0"/>
                  </a:lnTo>
                  <a:lnTo>
                    <a:pt x="827659" y="139782"/>
                  </a:lnTo>
                  <a:lnTo>
                    <a:pt x="0" y="139782"/>
                  </a:lnTo>
                  <a:close/>
                </a:path>
              </a:pathLst>
            </a:custGeom>
            <a:solidFill>
              <a:srgbClr val="000000">
                <a:alpha val="0"/>
              </a:srgbClr>
            </a:solidFill>
            <a:ln w="47625" cap="sq">
              <a:solidFill>
                <a:srgbClr val="FF0000"/>
              </a:solidFill>
              <a:prstDash val="solid"/>
              <a:miter/>
            </a:ln>
          </p:spPr>
        </p:sp>
        <p:sp>
          <p:nvSpPr>
            <p:cNvPr name="TextBox 9" id="9"/>
            <p:cNvSpPr txBox="true"/>
            <p:nvPr/>
          </p:nvSpPr>
          <p:spPr>
            <a:xfrm>
              <a:off x="0" y="-85725"/>
              <a:ext cx="827659" cy="225507"/>
            </a:xfrm>
            <a:prstGeom prst="rect">
              <a:avLst/>
            </a:prstGeom>
          </p:spPr>
          <p:txBody>
            <a:bodyPr anchor="ctr" rtlCol="false" tIns="50800" lIns="50800" bIns="50800" rIns="50800"/>
            <a:lstStyle/>
            <a:p>
              <a:pPr algn="ctr">
                <a:lnSpc>
                  <a:spcPts val="2940"/>
                </a:lnSpc>
              </a:pPr>
            </a:p>
          </p:txBody>
        </p:sp>
      </p:grpSp>
      <p:sp>
        <p:nvSpPr>
          <p:cNvPr name="Freeform 10" id="10"/>
          <p:cNvSpPr/>
          <p:nvPr/>
        </p:nvSpPr>
        <p:spPr>
          <a:xfrm flipH="false" flipV="false" rot="0">
            <a:off x="0" y="8651460"/>
            <a:ext cx="9672442" cy="1635540"/>
          </a:xfrm>
          <a:custGeom>
            <a:avLst/>
            <a:gdLst/>
            <a:ahLst/>
            <a:cxnLst/>
            <a:rect r="r" b="b" t="t" l="l"/>
            <a:pathLst>
              <a:path h="1635540" w="9672442">
                <a:moveTo>
                  <a:pt x="0" y="0"/>
                </a:moveTo>
                <a:lnTo>
                  <a:pt x="9672442" y="0"/>
                </a:lnTo>
                <a:lnTo>
                  <a:pt x="9672442" y="1635540"/>
                </a:lnTo>
                <a:lnTo>
                  <a:pt x="0" y="1635540"/>
                </a:lnTo>
                <a:lnTo>
                  <a:pt x="0" y="0"/>
                </a:lnTo>
                <a:close/>
              </a:path>
            </a:pathLst>
          </a:custGeom>
          <a:blipFill>
            <a:blip r:embed="rId6"/>
            <a:stretch>
              <a:fillRect l="0" t="0" r="-44647" b="0"/>
            </a:stretch>
          </a:blipFill>
        </p:spPr>
      </p:sp>
      <p:sp>
        <p:nvSpPr>
          <p:cNvPr name="TextBox 11" id="11"/>
          <p:cNvSpPr txBox="true"/>
          <p:nvPr/>
        </p:nvSpPr>
        <p:spPr>
          <a:xfrm rot="0">
            <a:off x="1765882" y="5881380"/>
            <a:ext cx="6859444" cy="962025"/>
          </a:xfrm>
          <a:prstGeom prst="rect">
            <a:avLst/>
          </a:prstGeom>
        </p:spPr>
        <p:txBody>
          <a:bodyPr anchor="t" rtlCol="false" tIns="0" lIns="0" bIns="0" rIns="0">
            <a:spAutoFit/>
          </a:bodyPr>
          <a:lstStyle/>
          <a:p>
            <a:pPr algn="l">
              <a:lnSpc>
                <a:spcPts val="3749"/>
              </a:lnSpc>
            </a:pPr>
            <a:r>
              <a:rPr lang="en-US" sz="2499">
                <a:solidFill>
                  <a:srgbClr val="FFFFFF"/>
                </a:solidFill>
                <a:latin typeface="Futura"/>
              </a:rPr>
              <a:t>anda bisa menambahkan beberapa tesk didalam file tersebut dengn menu tersebut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7378624" y="8196827"/>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0"/>
            <a:ext cx="8615558" cy="10287000"/>
            <a:chOff x="0" y="0"/>
            <a:chExt cx="1334775" cy="1593725"/>
          </a:xfrm>
        </p:grpSpPr>
        <p:sp>
          <p:nvSpPr>
            <p:cNvPr name="Freeform 5" id="5"/>
            <p:cNvSpPr/>
            <p:nvPr/>
          </p:nvSpPr>
          <p:spPr>
            <a:xfrm flipH="false" flipV="false" rot="0">
              <a:off x="0" y="0"/>
              <a:ext cx="1334776" cy="1593725"/>
            </a:xfrm>
            <a:custGeom>
              <a:avLst/>
              <a:gdLst/>
              <a:ahLst/>
              <a:cxnLst/>
              <a:rect r="r" b="b" t="t" l="l"/>
              <a:pathLst>
                <a:path h="1593725" w="1334776">
                  <a:moveTo>
                    <a:pt x="0" y="0"/>
                  </a:moveTo>
                  <a:lnTo>
                    <a:pt x="1334776" y="0"/>
                  </a:lnTo>
                  <a:lnTo>
                    <a:pt x="1334776" y="1593725"/>
                  </a:lnTo>
                  <a:lnTo>
                    <a:pt x="0" y="1593725"/>
                  </a:lnTo>
                  <a:close/>
                </a:path>
              </a:pathLst>
            </a:custGeom>
            <a:blipFill>
              <a:blip r:embed="rId5"/>
              <a:stretch>
                <a:fillRect l="0" t="0" r="-6415" b="0"/>
              </a:stretch>
            </a:blipFill>
          </p:spPr>
        </p:sp>
      </p:grpSp>
      <p:grpSp>
        <p:nvGrpSpPr>
          <p:cNvPr name="Group 6" id="6"/>
          <p:cNvGrpSpPr/>
          <p:nvPr/>
        </p:nvGrpSpPr>
        <p:grpSpPr>
          <a:xfrm rot="0">
            <a:off x="1028700" y="6921617"/>
            <a:ext cx="7586858" cy="530736"/>
            <a:chOff x="0" y="0"/>
            <a:chExt cx="1998185" cy="139782"/>
          </a:xfrm>
        </p:grpSpPr>
        <p:sp>
          <p:nvSpPr>
            <p:cNvPr name="Freeform 7" id="7"/>
            <p:cNvSpPr/>
            <p:nvPr/>
          </p:nvSpPr>
          <p:spPr>
            <a:xfrm flipH="false" flipV="false" rot="0">
              <a:off x="0" y="0"/>
              <a:ext cx="1998185" cy="139782"/>
            </a:xfrm>
            <a:custGeom>
              <a:avLst/>
              <a:gdLst/>
              <a:ahLst/>
              <a:cxnLst/>
              <a:rect r="r" b="b" t="t" l="l"/>
              <a:pathLst>
                <a:path h="139782" w="1998185">
                  <a:moveTo>
                    <a:pt x="0" y="0"/>
                  </a:moveTo>
                  <a:lnTo>
                    <a:pt x="1998185" y="0"/>
                  </a:lnTo>
                  <a:lnTo>
                    <a:pt x="1998185" y="139782"/>
                  </a:lnTo>
                  <a:lnTo>
                    <a:pt x="0" y="139782"/>
                  </a:lnTo>
                  <a:close/>
                </a:path>
              </a:pathLst>
            </a:custGeom>
            <a:solidFill>
              <a:srgbClr val="000000">
                <a:alpha val="0"/>
              </a:srgbClr>
            </a:solidFill>
            <a:ln w="47625" cap="sq">
              <a:solidFill>
                <a:srgbClr val="FF0000"/>
              </a:solidFill>
              <a:prstDash val="solid"/>
              <a:miter/>
            </a:ln>
          </p:spPr>
        </p:sp>
        <p:sp>
          <p:nvSpPr>
            <p:cNvPr name="TextBox 8" id="8"/>
            <p:cNvSpPr txBox="true"/>
            <p:nvPr/>
          </p:nvSpPr>
          <p:spPr>
            <a:xfrm>
              <a:off x="0" y="-85725"/>
              <a:ext cx="1998185" cy="225507"/>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15573828" y="1028700"/>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615558" y="9258300"/>
            <a:ext cx="9672442" cy="1028700"/>
          </a:xfrm>
          <a:custGeom>
            <a:avLst/>
            <a:gdLst/>
            <a:ahLst/>
            <a:cxnLst/>
            <a:rect r="r" b="b" t="t" l="l"/>
            <a:pathLst>
              <a:path h="1028700" w="9672442">
                <a:moveTo>
                  <a:pt x="0" y="0"/>
                </a:moveTo>
                <a:lnTo>
                  <a:pt x="9672442" y="0"/>
                </a:lnTo>
                <a:lnTo>
                  <a:pt x="9672442" y="1028700"/>
                </a:lnTo>
                <a:lnTo>
                  <a:pt x="0" y="1028700"/>
                </a:lnTo>
                <a:lnTo>
                  <a:pt x="0" y="0"/>
                </a:lnTo>
                <a:close/>
              </a:path>
            </a:pathLst>
          </a:custGeom>
          <a:blipFill>
            <a:blip r:embed="rId6"/>
            <a:stretch>
              <a:fillRect l="0" t="0" r="-31446" b="0"/>
            </a:stretch>
          </a:blipFill>
        </p:spPr>
      </p:sp>
      <p:sp>
        <p:nvSpPr>
          <p:cNvPr name="TextBox 11" id="11"/>
          <p:cNvSpPr txBox="true"/>
          <p:nvPr/>
        </p:nvSpPr>
        <p:spPr>
          <a:xfrm rot="0">
            <a:off x="8842980" y="2619886"/>
            <a:ext cx="7801846" cy="1758950"/>
          </a:xfrm>
          <a:prstGeom prst="rect">
            <a:avLst/>
          </a:prstGeom>
        </p:spPr>
        <p:txBody>
          <a:bodyPr anchor="t" rtlCol="false" tIns="0" lIns="0" bIns="0" rIns="0">
            <a:spAutoFit/>
          </a:bodyPr>
          <a:lstStyle/>
          <a:p>
            <a:pPr algn="r">
              <a:lnSpc>
                <a:spcPts val="7000"/>
              </a:lnSpc>
            </a:pPr>
            <a:r>
              <a:rPr lang="en-US" sz="5000" spc="-50">
                <a:solidFill>
                  <a:srgbClr val="38E6D6"/>
                </a:solidFill>
                <a:latin typeface="Tomorrow Bold"/>
              </a:rPr>
              <a:t>FITUR 11</a:t>
            </a:r>
          </a:p>
          <a:p>
            <a:pPr algn="r">
              <a:lnSpc>
                <a:spcPts val="7000"/>
              </a:lnSpc>
            </a:pPr>
            <a:r>
              <a:rPr lang="en-US" sz="5000" spc="-50">
                <a:solidFill>
                  <a:srgbClr val="38E6D6"/>
                </a:solidFill>
                <a:latin typeface="Tomorrow Bold"/>
              </a:rPr>
              <a:t>MENAMPILKAN FILE ISI</a:t>
            </a:r>
          </a:p>
        </p:txBody>
      </p:sp>
      <p:sp>
        <p:nvSpPr>
          <p:cNvPr name="TextBox 12" id="12"/>
          <p:cNvSpPr txBox="true"/>
          <p:nvPr/>
        </p:nvSpPr>
        <p:spPr>
          <a:xfrm rot="0">
            <a:off x="9775856" y="4910215"/>
            <a:ext cx="6859444" cy="1895475"/>
          </a:xfrm>
          <a:prstGeom prst="rect">
            <a:avLst/>
          </a:prstGeom>
        </p:spPr>
        <p:txBody>
          <a:bodyPr anchor="t" rtlCol="false" tIns="0" lIns="0" bIns="0" rIns="0">
            <a:spAutoFit/>
          </a:bodyPr>
          <a:lstStyle/>
          <a:p>
            <a:pPr algn="r">
              <a:lnSpc>
                <a:spcPts val="3749"/>
              </a:lnSpc>
            </a:pPr>
            <a:r>
              <a:rPr lang="en-US" sz="2499">
                <a:solidFill>
                  <a:srgbClr val="FFFFFF"/>
                </a:solidFill>
                <a:latin typeface="Futura"/>
              </a:rPr>
              <a:t>memungkinkan pengguna untuk melihat konten dari sebuah file tanpa mengubahnya. Fitur ini berguna untuk memeriksa informasi, membaca dokumen, atau memverifikasi data.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610969" y="1028700"/>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03982" y="3539915"/>
            <a:ext cx="9025351" cy="1758950"/>
          </a:xfrm>
          <a:prstGeom prst="rect">
            <a:avLst/>
          </a:prstGeom>
        </p:spPr>
        <p:txBody>
          <a:bodyPr anchor="t" rtlCol="false" tIns="0" lIns="0" bIns="0" rIns="0">
            <a:spAutoFit/>
          </a:bodyPr>
          <a:lstStyle/>
          <a:p>
            <a:pPr algn="l">
              <a:lnSpc>
                <a:spcPts val="7000"/>
              </a:lnSpc>
            </a:pPr>
            <a:r>
              <a:rPr lang="en-US" sz="5000" spc="-50">
                <a:solidFill>
                  <a:srgbClr val="38E6D6"/>
                </a:solidFill>
                <a:latin typeface="Tomorrow Bold"/>
              </a:rPr>
              <a:t>FITUR KE 12</a:t>
            </a:r>
          </a:p>
          <a:p>
            <a:pPr algn="l">
              <a:lnSpc>
                <a:spcPts val="7000"/>
              </a:lnSpc>
            </a:pPr>
            <a:r>
              <a:rPr lang="en-US" sz="5000" spc="-50">
                <a:solidFill>
                  <a:srgbClr val="38E6D6"/>
                </a:solidFill>
                <a:latin typeface="Tomorrow Bold"/>
              </a:rPr>
              <a:t>LIHAT DIREKTORI</a:t>
            </a:r>
          </a:p>
        </p:txBody>
      </p:sp>
      <p:grpSp>
        <p:nvGrpSpPr>
          <p:cNvPr name="Group 5" id="5"/>
          <p:cNvGrpSpPr/>
          <p:nvPr/>
        </p:nvGrpSpPr>
        <p:grpSpPr>
          <a:xfrm rot="0">
            <a:off x="9672442" y="0"/>
            <a:ext cx="8615558" cy="10287000"/>
            <a:chOff x="0" y="0"/>
            <a:chExt cx="1334775" cy="1593725"/>
          </a:xfrm>
        </p:grpSpPr>
        <p:sp>
          <p:nvSpPr>
            <p:cNvPr name="Freeform 6" id="6"/>
            <p:cNvSpPr/>
            <p:nvPr/>
          </p:nvSpPr>
          <p:spPr>
            <a:xfrm flipH="false" flipV="false" rot="0">
              <a:off x="0" y="0"/>
              <a:ext cx="1334776" cy="1593725"/>
            </a:xfrm>
            <a:custGeom>
              <a:avLst/>
              <a:gdLst/>
              <a:ahLst/>
              <a:cxnLst/>
              <a:rect r="r" b="b" t="t" l="l"/>
              <a:pathLst>
                <a:path h="1593725" w="1334776">
                  <a:moveTo>
                    <a:pt x="0" y="0"/>
                  </a:moveTo>
                  <a:lnTo>
                    <a:pt x="1334776" y="0"/>
                  </a:lnTo>
                  <a:lnTo>
                    <a:pt x="1334776" y="1593725"/>
                  </a:lnTo>
                  <a:lnTo>
                    <a:pt x="0" y="1593725"/>
                  </a:lnTo>
                  <a:close/>
                </a:path>
              </a:pathLst>
            </a:custGeom>
            <a:blipFill>
              <a:blip r:embed="rId5"/>
              <a:stretch>
                <a:fillRect l="0" t="0" r="-6415" b="0"/>
              </a:stretch>
            </a:blipFill>
          </p:spPr>
        </p:sp>
      </p:grpSp>
      <p:grpSp>
        <p:nvGrpSpPr>
          <p:cNvPr name="Group 7" id="7"/>
          <p:cNvGrpSpPr/>
          <p:nvPr/>
        </p:nvGrpSpPr>
        <p:grpSpPr>
          <a:xfrm rot="0">
            <a:off x="10665547" y="7393362"/>
            <a:ext cx="3314673" cy="530736"/>
            <a:chOff x="0" y="0"/>
            <a:chExt cx="873000" cy="139782"/>
          </a:xfrm>
        </p:grpSpPr>
        <p:sp>
          <p:nvSpPr>
            <p:cNvPr name="Freeform 8" id="8"/>
            <p:cNvSpPr/>
            <p:nvPr/>
          </p:nvSpPr>
          <p:spPr>
            <a:xfrm flipH="false" flipV="false" rot="0">
              <a:off x="0" y="0"/>
              <a:ext cx="873000" cy="139782"/>
            </a:xfrm>
            <a:custGeom>
              <a:avLst/>
              <a:gdLst/>
              <a:ahLst/>
              <a:cxnLst/>
              <a:rect r="r" b="b" t="t" l="l"/>
              <a:pathLst>
                <a:path h="139782" w="873000">
                  <a:moveTo>
                    <a:pt x="0" y="0"/>
                  </a:moveTo>
                  <a:lnTo>
                    <a:pt x="873000" y="0"/>
                  </a:lnTo>
                  <a:lnTo>
                    <a:pt x="873000" y="139782"/>
                  </a:lnTo>
                  <a:lnTo>
                    <a:pt x="0" y="139782"/>
                  </a:lnTo>
                  <a:close/>
                </a:path>
              </a:pathLst>
            </a:custGeom>
            <a:solidFill>
              <a:srgbClr val="000000">
                <a:alpha val="0"/>
              </a:srgbClr>
            </a:solidFill>
            <a:ln w="47625" cap="sq">
              <a:solidFill>
                <a:srgbClr val="FF0000"/>
              </a:solidFill>
              <a:prstDash val="solid"/>
              <a:miter/>
            </a:ln>
          </p:spPr>
        </p:sp>
        <p:sp>
          <p:nvSpPr>
            <p:cNvPr name="TextBox 9" id="9"/>
            <p:cNvSpPr txBox="true"/>
            <p:nvPr/>
          </p:nvSpPr>
          <p:spPr>
            <a:xfrm>
              <a:off x="0" y="-85725"/>
              <a:ext cx="873000" cy="225507"/>
            </a:xfrm>
            <a:prstGeom prst="rect">
              <a:avLst/>
            </a:prstGeom>
          </p:spPr>
          <p:txBody>
            <a:bodyPr anchor="ctr" rtlCol="false" tIns="50800" lIns="50800" bIns="50800" rIns="50800"/>
            <a:lstStyle/>
            <a:p>
              <a:pPr algn="ctr">
                <a:lnSpc>
                  <a:spcPts val="2940"/>
                </a:lnSpc>
              </a:pPr>
            </a:p>
          </p:txBody>
        </p:sp>
      </p:grpSp>
      <p:sp>
        <p:nvSpPr>
          <p:cNvPr name="Freeform 10" id="10"/>
          <p:cNvSpPr/>
          <p:nvPr/>
        </p:nvSpPr>
        <p:spPr>
          <a:xfrm flipH="false" flipV="false" rot="0">
            <a:off x="0" y="8137569"/>
            <a:ext cx="9672442" cy="2149431"/>
          </a:xfrm>
          <a:custGeom>
            <a:avLst/>
            <a:gdLst/>
            <a:ahLst/>
            <a:cxnLst/>
            <a:rect r="r" b="b" t="t" l="l"/>
            <a:pathLst>
              <a:path h="2149431" w="9672442">
                <a:moveTo>
                  <a:pt x="0" y="0"/>
                </a:moveTo>
                <a:lnTo>
                  <a:pt x="9672442" y="0"/>
                </a:lnTo>
                <a:lnTo>
                  <a:pt x="9672442" y="2149431"/>
                </a:lnTo>
                <a:lnTo>
                  <a:pt x="0" y="2149431"/>
                </a:lnTo>
                <a:lnTo>
                  <a:pt x="0" y="0"/>
                </a:lnTo>
                <a:close/>
              </a:path>
            </a:pathLst>
          </a:custGeom>
          <a:blipFill>
            <a:blip r:embed="rId6"/>
            <a:stretch>
              <a:fillRect l="0" t="0" r="0" b="0"/>
            </a:stretch>
          </a:blipFill>
        </p:spPr>
      </p:sp>
      <p:sp>
        <p:nvSpPr>
          <p:cNvPr name="TextBox 11" id="11"/>
          <p:cNvSpPr txBox="true"/>
          <p:nvPr/>
        </p:nvSpPr>
        <p:spPr>
          <a:xfrm rot="0">
            <a:off x="1803982" y="5881380"/>
            <a:ext cx="6859444" cy="1428750"/>
          </a:xfrm>
          <a:prstGeom prst="rect">
            <a:avLst/>
          </a:prstGeom>
        </p:spPr>
        <p:txBody>
          <a:bodyPr anchor="t" rtlCol="false" tIns="0" lIns="0" bIns="0" rIns="0">
            <a:spAutoFit/>
          </a:bodyPr>
          <a:lstStyle/>
          <a:p>
            <a:pPr algn="l">
              <a:lnSpc>
                <a:spcPts val="3749"/>
              </a:lnSpc>
            </a:pPr>
            <a:r>
              <a:rPr lang="en-US" sz="2499">
                <a:solidFill>
                  <a:srgbClr val="FFFFFF"/>
                </a:solidFill>
                <a:latin typeface="Futura"/>
              </a:rPr>
              <a:t>dari fitur ini anda bisa direktori apa saya yang sudah ada buat sebelum sebelum nya atau pun yang sudah ada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7378624" y="8196827"/>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0"/>
            <a:ext cx="8615558" cy="10287000"/>
            <a:chOff x="0" y="0"/>
            <a:chExt cx="1334775" cy="1593725"/>
          </a:xfrm>
        </p:grpSpPr>
        <p:sp>
          <p:nvSpPr>
            <p:cNvPr name="Freeform 5" id="5"/>
            <p:cNvSpPr/>
            <p:nvPr/>
          </p:nvSpPr>
          <p:spPr>
            <a:xfrm flipH="false" flipV="false" rot="0">
              <a:off x="0" y="0"/>
              <a:ext cx="1334776" cy="1593725"/>
            </a:xfrm>
            <a:custGeom>
              <a:avLst/>
              <a:gdLst/>
              <a:ahLst/>
              <a:cxnLst/>
              <a:rect r="r" b="b" t="t" l="l"/>
              <a:pathLst>
                <a:path h="1593725" w="1334776">
                  <a:moveTo>
                    <a:pt x="0" y="0"/>
                  </a:moveTo>
                  <a:lnTo>
                    <a:pt x="1334776" y="0"/>
                  </a:lnTo>
                  <a:lnTo>
                    <a:pt x="1334776" y="1593725"/>
                  </a:lnTo>
                  <a:lnTo>
                    <a:pt x="0" y="1593725"/>
                  </a:lnTo>
                  <a:close/>
                </a:path>
              </a:pathLst>
            </a:custGeom>
            <a:blipFill>
              <a:blip r:embed="rId5"/>
              <a:stretch>
                <a:fillRect l="0" t="0" r="-6415" b="0"/>
              </a:stretch>
            </a:blipFill>
          </p:spPr>
        </p:sp>
      </p:grpSp>
      <p:grpSp>
        <p:nvGrpSpPr>
          <p:cNvPr name="Group 6" id="6"/>
          <p:cNvGrpSpPr/>
          <p:nvPr/>
        </p:nvGrpSpPr>
        <p:grpSpPr>
          <a:xfrm rot="0">
            <a:off x="1028700" y="7931459"/>
            <a:ext cx="2076736" cy="530736"/>
            <a:chOff x="0" y="0"/>
            <a:chExt cx="546959" cy="139782"/>
          </a:xfrm>
        </p:grpSpPr>
        <p:sp>
          <p:nvSpPr>
            <p:cNvPr name="Freeform 7" id="7"/>
            <p:cNvSpPr/>
            <p:nvPr/>
          </p:nvSpPr>
          <p:spPr>
            <a:xfrm flipH="false" flipV="false" rot="0">
              <a:off x="0" y="0"/>
              <a:ext cx="546959" cy="139782"/>
            </a:xfrm>
            <a:custGeom>
              <a:avLst/>
              <a:gdLst/>
              <a:ahLst/>
              <a:cxnLst/>
              <a:rect r="r" b="b" t="t" l="l"/>
              <a:pathLst>
                <a:path h="139782" w="546959">
                  <a:moveTo>
                    <a:pt x="0" y="0"/>
                  </a:moveTo>
                  <a:lnTo>
                    <a:pt x="546959" y="0"/>
                  </a:lnTo>
                  <a:lnTo>
                    <a:pt x="546959" y="139782"/>
                  </a:lnTo>
                  <a:lnTo>
                    <a:pt x="0" y="139782"/>
                  </a:lnTo>
                  <a:close/>
                </a:path>
              </a:pathLst>
            </a:custGeom>
            <a:solidFill>
              <a:srgbClr val="000000">
                <a:alpha val="0"/>
              </a:srgbClr>
            </a:solidFill>
            <a:ln w="47625" cap="sq">
              <a:solidFill>
                <a:srgbClr val="FF0000"/>
              </a:solidFill>
              <a:prstDash val="solid"/>
              <a:miter/>
            </a:ln>
          </p:spPr>
        </p:sp>
        <p:sp>
          <p:nvSpPr>
            <p:cNvPr name="TextBox 8" id="8"/>
            <p:cNvSpPr txBox="true"/>
            <p:nvPr/>
          </p:nvSpPr>
          <p:spPr>
            <a:xfrm>
              <a:off x="0" y="-85725"/>
              <a:ext cx="546959" cy="225507"/>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15573828" y="1028700"/>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615558" y="9258300"/>
            <a:ext cx="5099726" cy="1028700"/>
          </a:xfrm>
          <a:custGeom>
            <a:avLst/>
            <a:gdLst/>
            <a:ahLst/>
            <a:cxnLst/>
            <a:rect r="r" b="b" t="t" l="l"/>
            <a:pathLst>
              <a:path h="1028700" w="5099726">
                <a:moveTo>
                  <a:pt x="0" y="0"/>
                </a:moveTo>
                <a:lnTo>
                  <a:pt x="5099726" y="0"/>
                </a:lnTo>
                <a:lnTo>
                  <a:pt x="5099726" y="1028700"/>
                </a:lnTo>
                <a:lnTo>
                  <a:pt x="0" y="1028700"/>
                </a:lnTo>
                <a:lnTo>
                  <a:pt x="0" y="0"/>
                </a:lnTo>
                <a:close/>
              </a:path>
            </a:pathLst>
          </a:custGeom>
          <a:blipFill>
            <a:blip r:embed="rId6"/>
            <a:stretch>
              <a:fillRect l="0" t="0" r="0" b="0"/>
            </a:stretch>
          </a:blipFill>
        </p:spPr>
      </p:sp>
      <p:sp>
        <p:nvSpPr>
          <p:cNvPr name="TextBox 11" id="11"/>
          <p:cNvSpPr txBox="true"/>
          <p:nvPr/>
        </p:nvSpPr>
        <p:spPr>
          <a:xfrm rot="0">
            <a:off x="8842980" y="2619886"/>
            <a:ext cx="7801846" cy="1758950"/>
          </a:xfrm>
          <a:prstGeom prst="rect">
            <a:avLst/>
          </a:prstGeom>
        </p:spPr>
        <p:txBody>
          <a:bodyPr anchor="t" rtlCol="false" tIns="0" lIns="0" bIns="0" rIns="0">
            <a:spAutoFit/>
          </a:bodyPr>
          <a:lstStyle/>
          <a:p>
            <a:pPr algn="r">
              <a:lnSpc>
                <a:spcPts val="7000"/>
              </a:lnSpc>
            </a:pPr>
            <a:r>
              <a:rPr lang="en-US" sz="5000" spc="-50">
                <a:solidFill>
                  <a:srgbClr val="38E6D6"/>
                </a:solidFill>
                <a:latin typeface="Tomorrow Bold"/>
              </a:rPr>
              <a:t>FITUR 11</a:t>
            </a:r>
          </a:p>
          <a:p>
            <a:pPr algn="r">
              <a:lnSpc>
                <a:spcPts val="7000"/>
              </a:lnSpc>
            </a:pPr>
            <a:r>
              <a:rPr lang="en-US" sz="5000" spc="-50">
                <a:solidFill>
                  <a:srgbClr val="38E6D6"/>
                </a:solidFill>
                <a:latin typeface="Tomorrow Bold"/>
              </a:rPr>
              <a:t>LIHAT JAM</a:t>
            </a:r>
          </a:p>
        </p:txBody>
      </p:sp>
      <p:sp>
        <p:nvSpPr>
          <p:cNvPr name="TextBox 12" id="12"/>
          <p:cNvSpPr txBox="true"/>
          <p:nvPr/>
        </p:nvSpPr>
        <p:spPr>
          <a:xfrm rot="0">
            <a:off x="9775856" y="4910215"/>
            <a:ext cx="6859444" cy="962025"/>
          </a:xfrm>
          <a:prstGeom prst="rect">
            <a:avLst/>
          </a:prstGeom>
        </p:spPr>
        <p:txBody>
          <a:bodyPr anchor="t" rtlCol="false" tIns="0" lIns="0" bIns="0" rIns="0">
            <a:spAutoFit/>
          </a:bodyPr>
          <a:lstStyle/>
          <a:p>
            <a:pPr algn="r">
              <a:lnSpc>
                <a:spcPts val="3749"/>
              </a:lnSpc>
            </a:pPr>
            <a:r>
              <a:rPr lang="en-US" sz="2499">
                <a:solidFill>
                  <a:srgbClr val="FFFFFF"/>
                </a:solidFill>
                <a:latin typeface="Futura"/>
              </a:rPr>
              <a:t>Fitur selajutnya lihat jam, Menampilkan secara real tame dan akurat seperti jam biasa nya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610969" y="1028700"/>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03982" y="3539915"/>
            <a:ext cx="9025351" cy="1758950"/>
          </a:xfrm>
          <a:prstGeom prst="rect">
            <a:avLst/>
          </a:prstGeom>
        </p:spPr>
        <p:txBody>
          <a:bodyPr anchor="t" rtlCol="false" tIns="0" lIns="0" bIns="0" rIns="0">
            <a:spAutoFit/>
          </a:bodyPr>
          <a:lstStyle/>
          <a:p>
            <a:pPr algn="l">
              <a:lnSpc>
                <a:spcPts val="7000"/>
              </a:lnSpc>
            </a:pPr>
            <a:r>
              <a:rPr lang="en-US" sz="5000" spc="-50">
                <a:solidFill>
                  <a:srgbClr val="38E6D6"/>
                </a:solidFill>
                <a:latin typeface="Tomorrow Bold"/>
              </a:rPr>
              <a:t>FITUR KE 12</a:t>
            </a:r>
          </a:p>
          <a:p>
            <a:pPr algn="l">
              <a:lnSpc>
                <a:spcPts val="7000"/>
              </a:lnSpc>
            </a:pPr>
            <a:r>
              <a:rPr lang="en-US" sz="5000" spc="-50">
                <a:solidFill>
                  <a:srgbClr val="38E6D6"/>
                </a:solidFill>
                <a:latin typeface="Tomorrow Bold"/>
              </a:rPr>
              <a:t>PENGGUNAAN CPU</a:t>
            </a:r>
          </a:p>
        </p:txBody>
      </p:sp>
      <p:grpSp>
        <p:nvGrpSpPr>
          <p:cNvPr name="Group 5" id="5"/>
          <p:cNvGrpSpPr/>
          <p:nvPr/>
        </p:nvGrpSpPr>
        <p:grpSpPr>
          <a:xfrm rot="0">
            <a:off x="9672442" y="0"/>
            <a:ext cx="8615558" cy="10287000"/>
            <a:chOff x="0" y="0"/>
            <a:chExt cx="1334775" cy="1593725"/>
          </a:xfrm>
        </p:grpSpPr>
        <p:sp>
          <p:nvSpPr>
            <p:cNvPr name="Freeform 6" id="6"/>
            <p:cNvSpPr/>
            <p:nvPr/>
          </p:nvSpPr>
          <p:spPr>
            <a:xfrm flipH="false" flipV="false" rot="0">
              <a:off x="0" y="0"/>
              <a:ext cx="1334776" cy="1593725"/>
            </a:xfrm>
            <a:custGeom>
              <a:avLst/>
              <a:gdLst/>
              <a:ahLst/>
              <a:cxnLst/>
              <a:rect r="r" b="b" t="t" l="l"/>
              <a:pathLst>
                <a:path h="1593725" w="1334776">
                  <a:moveTo>
                    <a:pt x="0" y="0"/>
                  </a:moveTo>
                  <a:lnTo>
                    <a:pt x="1334776" y="0"/>
                  </a:lnTo>
                  <a:lnTo>
                    <a:pt x="1334776" y="1593725"/>
                  </a:lnTo>
                  <a:lnTo>
                    <a:pt x="0" y="1593725"/>
                  </a:lnTo>
                  <a:close/>
                </a:path>
              </a:pathLst>
            </a:custGeom>
            <a:blipFill>
              <a:blip r:embed="rId5"/>
              <a:stretch>
                <a:fillRect l="0" t="0" r="-6415" b="0"/>
              </a:stretch>
            </a:blipFill>
          </p:spPr>
        </p:sp>
      </p:grpSp>
      <p:grpSp>
        <p:nvGrpSpPr>
          <p:cNvPr name="Group 7" id="7"/>
          <p:cNvGrpSpPr/>
          <p:nvPr/>
        </p:nvGrpSpPr>
        <p:grpSpPr>
          <a:xfrm rot="0">
            <a:off x="10665547" y="8471117"/>
            <a:ext cx="4512179" cy="530736"/>
            <a:chOff x="0" y="0"/>
            <a:chExt cx="1188393" cy="139782"/>
          </a:xfrm>
        </p:grpSpPr>
        <p:sp>
          <p:nvSpPr>
            <p:cNvPr name="Freeform 8" id="8"/>
            <p:cNvSpPr/>
            <p:nvPr/>
          </p:nvSpPr>
          <p:spPr>
            <a:xfrm flipH="false" flipV="false" rot="0">
              <a:off x="0" y="0"/>
              <a:ext cx="1188393" cy="139782"/>
            </a:xfrm>
            <a:custGeom>
              <a:avLst/>
              <a:gdLst/>
              <a:ahLst/>
              <a:cxnLst/>
              <a:rect r="r" b="b" t="t" l="l"/>
              <a:pathLst>
                <a:path h="139782" w="1188393">
                  <a:moveTo>
                    <a:pt x="0" y="0"/>
                  </a:moveTo>
                  <a:lnTo>
                    <a:pt x="1188393" y="0"/>
                  </a:lnTo>
                  <a:lnTo>
                    <a:pt x="1188393" y="139782"/>
                  </a:lnTo>
                  <a:lnTo>
                    <a:pt x="0" y="139782"/>
                  </a:lnTo>
                  <a:close/>
                </a:path>
              </a:pathLst>
            </a:custGeom>
            <a:solidFill>
              <a:srgbClr val="000000">
                <a:alpha val="0"/>
              </a:srgbClr>
            </a:solidFill>
            <a:ln w="47625" cap="sq">
              <a:solidFill>
                <a:srgbClr val="FF0000"/>
              </a:solidFill>
              <a:prstDash val="solid"/>
              <a:miter/>
            </a:ln>
          </p:spPr>
        </p:sp>
        <p:sp>
          <p:nvSpPr>
            <p:cNvPr name="TextBox 9" id="9"/>
            <p:cNvSpPr txBox="true"/>
            <p:nvPr/>
          </p:nvSpPr>
          <p:spPr>
            <a:xfrm>
              <a:off x="0" y="-85725"/>
              <a:ext cx="1188393" cy="225507"/>
            </a:xfrm>
            <a:prstGeom prst="rect">
              <a:avLst/>
            </a:prstGeom>
          </p:spPr>
          <p:txBody>
            <a:bodyPr anchor="ctr" rtlCol="false" tIns="50800" lIns="50800" bIns="50800" rIns="50800"/>
            <a:lstStyle/>
            <a:p>
              <a:pPr algn="ctr">
                <a:lnSpc>
                  <a:spcPts val="2940"/>
                </a:lnSpc>
              </a:pPr>
            </a:p>
          </p:txBody>
        </p:sp>
      </p:grpSp>
      <p:sp>
        <p:nvSpPr>
          <p:cNvPr name="Freeform 10" id="10"/>
          <p:cNvSpPr/>
          <p:nvPr/>
        </p:nvSpPr>
        <p:spPr>
          <a:xfrm flipH="false" flipV="false" rot="0">
            <a:off x="4917782" y="8736485"/>
            <a:ext cx="4754659" cy="1519932"/>
          </a:xfrm>
          <a:custGeom>
            <a:avLst/>
            <a:gdLst/>
            <a:ahLst/>
            <a:cxnLst/>
            <a:rect r="r" b="b" t="t" l="l"/>
            <a:pathLst>
              <a:path h="1519932" w="4754659">
                <a:moveTo>
                  <a:pt x="0" y="0"/>
                </a:moveTo>
                <a:lnTo>
                  <a:pt x="4754660" y="0"/>
                </a:lnTo>
                <a:lnTo>
                  <a:pt x="4754660" y="1519932"/>
                </a:lnTo>
                <a:lnTo>
                  <a:pt x="0" y="1519932"/>
                </a:lnTo>
                <a:lnTo>
                  <a:pt x="0" y="0"/>
                </a:lnTo>
                <a:close/>
              </a:path>
            </a:pathLst>
          </a:custGeom>
          <a:blipFill>
            <a:blip r:embed="rId6"/>
            <a:stretch>
              <a:fillRect l="0" t="0" r="0" b="0"/>
            </a:stretch>
          </a:blipFill>
        </p:spPr>
      </p:sp>
      <p:sp>
        <p:nvSpPr>
          <p:cNvPr name="TextBox 11" id="11"/>
          <p:cNvSpPr txBox="true"/>
          <p:nvPr/>
        </p:nvSpPr>
        <p:spPr>
          <a:xfrm rot="0">
            <a:off x="1803982" y="5881380"/>
            <a:ext cx="6859444" cy="1895475"/>
          </a:xfrm>
          <a:prstGeom prst="rect">
            <a:avLst/>
          </a:prstGeom>
        </p:spPr>
        <p:txBody>
          <a:bodyPr anchor="t" rtlCol="false" tIns="0" lIns="0" bIns="0" rIns="0">
            <a:spAutoFit/>
          </a:bodyPr>
          <a:lstStyle/>
          <a:p>
            <a:pPr algn="l">
              <a:lnSpc>
                <a:spcPts val="3749"/>
              </a:lnSpc>
            </a:pPr>
            <a:r>
              <a:rPr lang="en-US" sz="2499">
                <a:solidFill>
                  <a:srgbClr val="FFFFFF"/>
                </a:solidFill>
                <a:latin typeface="Futura"/>
              </a:rPr>
              <a:t>memungkinkan pengguna untuk memantau dan menampilkan persentase penggunaan prosesor oleh berbagai aplikasi dan proses yang sedang berjalan.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7378624" y="8196827"/>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0"/>
            <a:ext cx="8615558" cy="10287000"/>
            <a:chOff x="0" y="0"/>
            <a:chExt cx="1334775" cy="1593725"/>
          </a:xfrm>
        </p:grpSpPr>
        <p:sp>
          <p:nvSpPr>
            <p:cNvPr name="Freeform 5" id="5"/>
            <p:cNvSpPr/>
            <p:nvPr/>
          </p:nvSpPr>
          <p:spPr>
            <a:xfrm flipH="false" flipV="false" rot="0">
              <a:off x="0" y="0"/>
              <a:ext cx="1334776" cy="1593725"/>
            </a:xfrm>
            <a:custGeom>
              <a:avLst/>
              <a:gdLst/>
              <a:ahLst/>
              <a:cxnLst/>
              <a:rect r="r" b="b" t="t" l="l"/>
              <a:pathLst>
                <a:path h="1593725" w="1334776">
                  <a:moveTo>
                    <a:pt x="0" y="0"/>
                  </a:moveTo>
                  <a:lnTo>
                    <a:pt x="1334776" y="0"/>
                  </a:lnTo>
                  <a:lnTo>
                    <a:pt x="1334776" y="1593725"/>
                  </a:lnTo>
                  <a:lnTo>
                    <a:pt x="0" y="1593725"/>
                  </a:lnTo>
                  <a:close/>
                </a:path>
              </a:pathLst>
            </a:custGeom>
            <a:blipFill>
              <a:blip r:embed="rId5"/>
              <a:stretch>
                <a:fillRect l="0" t="0" r="-6415" b="0"/>
              </a:stretch>
            </a:blipFill>
          </p:spPr>
        </p:sp>
      </p:grpSp>
      <p:grpSp>
        <p:nvGrpSpPr>
          <p:cNvPr name="Group 6" id="6"/>
          <p:cNvGrpSpPr/>
          <p:nvPr/>
        </p:nvGrpSpPr>
        <p:grpSpPr>
          <a:xfrm rot="0">
            <a:off x="954224" y="8992932"/>
            <a:ext cx="4580166" cy="530736"/>
            <a:chOff x="0" y="0"/>
            <a:chExt cx="1206299" cy="139782"/>
          </a:xfrm>
        </p:grpSpPr>
        <p:sp>
          <p:nvSpPr>
            <p:cNvPr name="Freeform 7" id="7"/>
            <p:cNvSpPr/>
            <p:nvPr/>
          </p:nvSpPr>
          <p:spPr>
            <a:xfrm flipH="false" flipV="false" rot="0">
              <a:off x="0" y="0"/>
              <a:ext cx="1206299" cy="139782"/>
            </a:xfrm>
            <a:custGeom>
              <a:avLst/>
              <a:gdLst/>
              <a:ahLst/>
              <a:cxnLst/>
              <a:rect r="r" b="b" t="t" l="l"/>
              <a:pathLst>
                <a:path h="139782" w="1206299">
                  <a:moveTo>
                    <a:pt x="0" y="0"/>
                  </a:moveTo>
                  <a:lnTo>
                    <a:pt x="1206299" y="0"/>
                  </a:lnTo>
                  <a:lnTo>
                    <a:pt x="1206299" y="139782"/>
                  </a:lnTo>
                  <a:lnTo>
                    <a:pt x="0" y="139782"/>
                  </a:lnTo>
                  <a:close/>
                </a:path>
              </a:pathLst>
            </a:custGeom>
            <a:solidFill>
              <a:srgbClr val="000000">
                <a:alpha val="0"/>
              </a:srgbClr>
            </a:solidFill>
            <a:ln w="47625" cap="sq">
              <a:solidFill>
                <a:srgbClr val="FF0000"/>
              </a:solidFill>
              <a:prstDash val="solid"/>
              <a:miter/>
            </a:ln>
          </p:spPr>
        </p:sp>
        <p:sp>
          <p:nvSpPr>
            <p:cNvPr name="TextBox 8" id="8"/>
            <p:cNvSpPr txBox="true"/>
            <p:nvPr/>
          </p:nvSpPr>
          <p:spPr>
            <a:xfrm>
              <a:off x="0" y="-85725"/>
              <a:ext cx="1206299" cy="225507"/>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15573828" y="1028700"/>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615558" y="8992932"/>
            <a:ext cx="4499376" cy="1294068"/>
          </a:xfrm>
          <a:custGeom>
            <a:avLst/>
            <a:gdLst/>
            <a:ahLst/>
            <a:cxnLst/>
            <a:rect r="r" b="b" t="t" l="l"/>
            <a:pathLst>
              <a:path h="1294068" w="4499376">
                <a:moveTo>
                  <a:pt x="0" y="0"/>
                </a:moveTo>
                <a:lnTo>
                  <a:pt x="4499376" y="0"/>
                </a:lnTo>
                <a:lnTo>
                  <a:pt x="4499376" y="1294068"/>
                </a:lnTo>
                <a:lnTo>
                  <a:pt x="0" y="1294068"/>
                </a:lnTo>
                <a:lnTo>
                  <a:pt x="0" y="0"/>
                </a:lnTo>
                <a:close/>
              </a:path>
            </a:pathLst>
          </a:custGeom>
          <a:blipFill>
            <a:blip r:embed="rId6"/>
            <a:stretch>
              <a:fillRect l="0" t="0" r="0" b="0"/>
            </a:stretch>
          </a:blipFill>
        </p:spPr>
      </p:sp>
      <p:sp>
        <p:nvSpPr>
          <p:cNvPr name="TextBox 11" id="11"/>
          <p:cNvSpPr txBox="true"/>
          <p:nvPr/>
        </p:nvSpPr>
        <p:spPr>
          <a:xfrm rot="0">
            <a:off x="8842980" y="2619886"/>
            <a:ext cx="7801846" cy="1758950"/>
          </a:xfrm>
          <a:prstGeom prst="rect">
            <a:avLst/>
          </a:prstGeom>
        </p:spPr>
        <p:txBody>
          <a:bodyPr anchor="t" rtlCol="false" tIns="0" lIns="0" bIns="0" rIns="0">
            <a:spAutoFit/>
          </a:bodyPr>
          <a:lstStyle/>
          <a:p>
            <a:pPr algn="r">
              <a:lnSpc>
                <a:spcPts val="7000"/>
              </a:lnSpc>
            </a:pPr>
            <a:r>
              <a:rPr lang="en-US" sz="5000" spc="-50">
                <a:solidFill>
                  <a:srgbClr val="38E6D6"/>
                </a:solidFill>
                <a:latin typeface="Tomorrow Bold"/>
              </a:rPr>
              <a:t>FITUR 11</a:t>
            </a:r>
          </a:p>
          <a:p>
            <a:pPr algn="r">
              <a:lnSpc>
                <a:spcPts val="7000"/>
              </a:lnSpc>
            </a:pPr>
            <a:r>
              <a:rPr lang="en-US" sz="5000" spc="-50">
                <a:solidFill>
                  <a:srgbClr val="38E6D6"/>
                </a:solidFill>
                <a:latin typeface="Tomorrow Bold"/>
              </a:rPr>
              <a:t>LIHAT JAM</a:t>
            </a:r>
          </a:p>
        </p:txBody>
      </p:sp>
      <p:sp>
        <p:nvSpPr>
          <p:cNvPr name="TextBox 12" id="12"/>
          <p:cNvSpPr txBox="true"/>
          <p:nvPr/>
        </p:nvSpPr>
        <p:spPr>
          <a:xfrm rot="0">
            <a:off x="9775856" y="4910215"/>
            <a:ext cx="6859444" cy="1895475"/>
          </a:xfrm>
          <a:prstGeom prst="rect">
            <a:avLst/>
          </a:prstGeom>
        </p:spPr>
        <p:txBody>
          <a:bodyPr anchor="t" rtlCol="false" tIns="0" lIns="0" bIns="0" rIns="0">
            <a:spAutoFit/>
          </a:bodyPr>
          <a:lstStyle/>
          <a:p>
            <a:pPr algn="r">
              <a:lnSpc>
                <a:spcPts val="3749"/>
              </a:lnSpc>
            </a:pPr>
            <a:r>
              <a:rPr lang="en-US" sz="2499">
                <a:solidFill>
                  <a:srgbClr val="FFFFFF"/>
                </a:solidFill>
                <a:latin typeface="Futura"/>
              </a:rPr>
              <a:t>sama seperti sebelum nya  fitrur ini guna memmantau kinerja ram berapa peresen kegunaan ram tersebut apakah overload atau tidak</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917179" y="1028700"/>
            <a:ext cx="12453642" cy="8229600"/>
          </a:xfrm>
          <a:custGeom>
            <a:avLst/>
            <a:gdLst/>
            <a:ahLst/>
            <a:cxnLst/>
            <a:rect r="r" b="b" t="t" l="l"/>
            <a:pathLst>
              <a:path h="8229600" w="12453642">
                <a:moveTo>
                  <a:pt x="0" y="0"/>
                </a:moveTo>
                <a:lnTo>
                  <a:pt x="12453642" y="0"/>
                </a:lnTo>
                <a:lnTo>
                  <a:pt x="12453642" y="8229600"/>
                </a:lnTo>
                <a:lnTo>
                  <a:pt x="0" y="8229600"/>
                </a:lnTo>
                <a:lnTo>
                  <a:pt x="0" y="0"/>
                </a:lnTo>
                <a:close/>
              </a:path>
            </a:pathLst>
          </a:custGeom>
          <a:blipFill>
            <a:blip r:embed="rId3">
              <a:alphaModFix amt="43000"/>
            </a:blip>
            <a:stretch>
              <a:fillRect l="0" t="0" r="0" b="0"/>
            </a:stretch>
          </a:blipFill>
        </p:spPr>
      </p:sp>
      <p:sp>
        <p:nvSpPr>
          <p:cNvPr name="TextBox 4" id="4"/>
          <p:cNvSpPr txBox="true"/>
          <p:nvPr/>
        </p:nvSpPr>
        <p:spPr>
          <a:xfrm rot="0">
            <a:off x="4385987" y="3567122"/>
            <a:ext cx="6139735" cy="1875802"/>
          </a:xfrm>
          <a:prstGeom prst="rect">
            <a:avLst/>
          </a:prstGeom>
        </p:spPr>
        <p:txBody>
          <a:bodyPr anchor="t" rtlCol="false" tIns="0" lIns="0" bIns="0" rIns="0">
            <a:spAutoFit/>
          </a:bodyPr>
          <a:lstStyle/>
          <a:p>
            <a:pPr algn="ctr">
              <a:lnSpc>
                <a:spcPts val="15259"/>
              </a:lnSpc>
            </a:pPr>
            <a:r>
              <a:rPr lang="en-US" sz="10899">
                <a:solidFill>
                  <a:srgbClr val="E5DFFF"/>
                </a:solidFill>
                <a:latin typeface="Tomorrow"/>
              </a:rPr>
              <a:t>THANK</a:t>
            </a:r>
          </a:p>
        </p:txBody>
      </p:sp>
      <p:sp>
        <p:nvSpPr>
          <p:cNvPr name="TextBox 5" id="5"/>
          <p:cNvSpPr txBox="true"/>
          <p:nvPr/>
        </p:nvSpPr>
        <p:spPr>
          <a:xfrm rot="0">
            <a:off x="9638184" y="3567122"/>
            <a:ext cx="3625605" cy="1875802"/>
          </a:xfrm>
          <a:prstGeom prst="rect">
            <a:avLst/>
          </a:prstGeom>
        </p:spPr>
        <p:txBody>
          <a:bodyPr anchor="t" rtlCol="false" tIns="0" lIns="0" bIns="0" rIns="0">
            <a:spAutoFit/>
          </a:bodyPr>
          <a:lstStyle/>
          <a:p>
            <a:pPr algn="ctr">
              <a:lnSpc>
                <a:spcPts val="15259"/>
              </a:lnSpc>
            </a:pPr>
            <a:r>
              <a:rPr lang="en-US" sz="10899">
                <a:solidFill>
                  <a:srgbClr val="38E6D6"/>
                </a:solidFill>
                <a:latin typeface="Tomorrow"/>
              </a:rPr>
              <a:t>YOU</a:t>
            </a:r>
          </a:p>
        </p:txBody>
      </p:sp>
      <p:sp>
        <p:nvSpPr>
          <p:cNvPr name="TextBox 6" id="6"/>
          <p:cNvSpPr txBox="true"/>
          <p:nvPr/>
        </p:nvSpPr>
        <p:spPr>
          <a:xfrm rot="0">
            <a:off x="3770189" y="5607375"/>
            <a:ext cx="10747621" cy="538480"/>
          </a:xfrm>
          <a:prstGeom prst="rect">
            <a:avLst/>
          </a:prstGeom>
        </p:spPr>
        <p:txBody>
          <a:bodyPr anchor="t" rtlCol="false" tIns="0" lIns="0" bIns="0" rIns="0">
            <a:spAutoFit/>
          </a:bodyPr>
          <a:lstStyle/>
          <a:p>
            <a:pPr algn="ctr">
              <a:lnSpc>
                <a:spcPts val="3919"/>
              </a:lnSpc>
            </a:pPr>
            <a:r>
              <a:rPr lang="en-US" sz="2799">
                <a:solidFill>
                  <a:srgbClr val="FFFFFF"/>
                </a:solidFill>
                <a:latin typeface="Futura"/>
              </a:rPr>
              <a:t>CRYPTOCURRENCIES</a:t>
            </a:r>
          </a:p>
        </p:txBody>
      </p:sp>
      <p:sp>
        <p:nvSpPr>
          <p:cNvPr name="TextBox 7" id="7"/>
          <p:cNvSpPr txBox="true"/>
          <p:nvPr/>
        </p:nvSpPr>
        <p:spPr>
          <a:xfrm rot="0">
            <a:off x="7194537" y="7861844"/>
            <a:ext cx="3898925" cy="403860"/>
          </a:xfrm>
          <a:prstGeom prst="rect">
            <a:avLst/>
          </a:prstGeom>
        </p:spPr>
        <p:txBody>
          <a:bodyPr anchor="t" rtlCol="false" tIns="0" lIns="0" bIns="0" rIns="0">
            <a:spAutoFit/>
          </a:bodyPr>
          <a:lstStyle/>
          <a:p>
            <a:pPr algn="ctr">
              <a:lnSpc>
                <a:spcPts val="2940"/>
              </a:lnSpc>
            </a:pPr>
            <a:r>
              <a:rPr lang="en-US" sz="2100">
                <a:solidFill>
                  <a:srgbClr val="FFFFFF"/>
                </a:solidFill>
                <a:latin typeface="Futura Italics"/>
              </a:rPr>
              <a:t>www.reallygreatsite.com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3131876" y="0"/>
            <a:ext cx="5156124" cy="10287000"/>
            <a:chOff x="0" y="0"/>
            <a:chExt cx="798819" cy="1593725"/>
          </a:xfrm>
        </p:grpSpPr>
        <p:sp>
          <p:nvSpPr>
            <p:cNvPr name="Freeform 4" id="4"/>
            <p:cNvSpPr/>
            <p:nvPr/>
          </p:nvSpPr>
          <p:spPr>
            <a:xfrm flipH="false" flipV="false" rot="0">
              <a:off x="0" y="0"/>
              <a:ext cx="798819" cy="1593725"/>
            </a:xfrm>
            <a:custGeom>
              <a:avLst/>
              <a:gdLst/>
              <a:ahLst/>
              <a:cxnLst/>
              <a:rect r="r" b="b" t="t" l="l"/>
              <a:pathLst>
                <a:path h="1593725" w="798819">
                  <a:moveTo>
                    <a:pt x="0" y="0"/>
                  </a:moveTo>
                  <a:lnTo>
                    <a:pt x="798819" y="0"/>
                  </a:lnTo>
                  <a:lnTo>
                    <a:pt x="798819" y="1593725"/>
                  </a:lnTo>
                  <a:lnTo>
                    <a:pt x="0" y="1593725"/>
                  </a:lnTo>
                  <a:close/>
                </a:path>
              </a:pathLst>
            </a:custGeom>
            <a:blipFill>
              <a:blip r:embed="rId3"/>
              <a:stretch>
                <a:fillRect l="-16461" t="0" r="-16461" b="0"/>
              </a:stretch>
            </a:blipFill>
          </p:spPr>
        </p:sp>
      </p:grpSp>
      <p:sp>
        <p:nvSpPr>
          <p:cNvPr name="Freeform 5" id="5"/>
          <p:cNvSpPr/>
          <p:nvPr/>
        </p:nvSpPr>
        <p:spPr>
          <a:xfrm flipH="false" flipV="false" rot="0">
            <a:off x="11283045" y="8196827"/>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803982" y="2038880"/>
            <a:ext cx="9025351" cy="1758950"/>
          </a:xfrm>
          <a:prstGeom prst="rect">
            <a:avLst/>
          </a:prstGeom>
        </p:spPr>
        <p:txBody>
          <a:bodyPr anchor="t" rtlCol="false" tIns="0" lIns="0" bIns="0" rIns="0">
            <a:spAutoFit/>
          </a:bodyPr>
          <a:lstStyle/>
          <a:p>
            <a:pPr algn="l">
              <a:lnSpc>
                <a:spcPts val="7000"/>
              </a:lnSpc>
            </a:pPr>
            <a:r>
              <a:rPr lang="en-US" sz="5000" spc="-50">
                <a:solidFill>
                  <a:srgbClr val="38E6D6"/>
                </a:solidFill>
                <a:latin typeface="Tomorrow Bold"/>
              </a:rPr>
              <a:t>PENEGRTIAN DARI PROGRAM SELL</a:t>
            </a:r>
          </a:p>
        </p:txBody>
      </p:sp>
      <p:sp>
        <p:nvSpPr>
          <p:cNvPr name="TextBox 7" id="7"/>
          <p:cNvSpPr txBox="true"/>
          <p:nvPr/>
        </p:nvSpPr>
        <p:spPr>
          <a:xfrm rot="0">
            <a:off x="1803982" y="4086225"/>
            <a:ext cx="9307539" cy="6088380"/>
          </a:xfrm>
          <a:prstGeom prst="rect">
            <a:avLst/>
          </a:prstGeom>
        </p:spPr>
        <p:txBody>
          <a:bodyPr anchor="t" rtlCol="false" tIns="0" lIns="0" bIns="0" rIns="0">
            <a:spAutoFit/>
          </a:bodyPr>
          <a:lstStyle/>
          <a:p>
            <a:pPr algn="l">
              <a:lnSpc>
                <a:spcPts val="4049"/>
              </a:lnSpc>
            </a:pPr>
            <a:r>
              <a:rPr lang="en-US" sz="2699">
                <a:solidFill>
                  <a:srgbClr val="FFFFFF"/>
                </a:solidFill>
                <a:latin typeface="Futura"/>
              </a:rPr>
              <a:t>Program sell dalam sistem operasi Linux sebenarnya tidak ada. Mungkin yang dimaksud adalah shell, yang merupakan salah satu komponen penting dalam sistem operasi Unix dan Linux.</a:t>
            </a:r>
          </a:p>
          <a:p>
            <a:pPr algn="l">
              <a:lnSpc>
                <a:spcPts val="4049"/>
              </a:lnSpc>
            </a:pPr>
            <a:r>
              <a:rPr lang="en-US" sz="2699">
                <a:solidFill>
                  <a:srgbClr val="FFFFFF"/>
                </a:solidFill>
                <a:latin typeface="Futura"/>
              </a:rPr>
              <a:t>Shell adalah sebuah program yang menyediakan antarmuka antara pengguna dan sistem operasi. Pengguna dapat memasukkan perintah-perintah ke shell, dan shell akan mengeksekusi perintah tersebut dan mengembalikan hasilnya kepada pengguna. Shell adalah interpreter command-line yang memungkinkan pengguna untuk menjalankan perintah, skrip, dan program.</a:t>
            </a:r>
          </a:p>
          <a:p>
            <a:pPr algn="l">
              <a:lnSpc>
                <a:spcPts val="404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197827" y="1028700"/>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0"/>
            <a:ext cx="8615558" cy="10287000"/>
            <a:chOff x="0" y="0"/>
            <a:chExt cx="1334775" cy="1593725"/>
          </a:xfrm>
        </p:grpSpPr>
        <p:sp>
          <p:nvSpPr>
            <p:cNvPr name="Freeform 5" id="5"/>
            <p:cNvSpPr/>
            <p:nvPr/>
          </p:nvSpPr>
          <p:spPr>
            <a:xfrm flipH="false" flipV="false" rot="0">
              <a:off x="0" y="0"/>
              <a:ext cx="1334776" cy="1593725"/>
            </a:xfrm>
            <a:custGeom>
              <a:avLst/>
              <a:gdLst/>
              <a:ahLst/>
              <a:cxnLst/>
              <a:rect r="r" b="b" t="t" l="l"/>
              <a:pathLst>
                <a:path h="1593725" w="1334776">
                  <a:moveTo>
                    <a:pt x="0" y="0"/>
                  </a:moveTo>
                  <a:lnTo>
                    <a:pt x="1334776" y="0"/>
                  </a:lnTo>
                  <a:lnTo>
                    <a:pt x="1334776" y="1593725"/>
                  </a:lnTo>
                  <a:lnTo>
                    <a:pt x="0" y="1593725"/>
                  </a:lnTo>
                  <a:close/>
                </a:path>
              </a:pathLst>
            </a:custGeom>
            <a:blipFill>
              <a:blip r:embed="rId5"/>
              <a:stretch>
                <a:fillRect l="0" t="0" r="-6415" b="0"/>
              </a:stretch>
            </a:blipFill>
          </p:spPr>
        </p:sp>
      </p:grpSp>
      <p:grpSp>
        <p:nvGrpSpPr>
          <p:cNvPr name="Group 6" id="6"/>
          <p:cNvGrpSpPr/>
          <p:nvPr/>
        </p:nvGrpSpPr>
        <p:grpSpPr>
          <a:xfrm rot="0">
            <a:off x="695569" y="1530861"/>
            <a:ext cx="3295389" cy="530736"/>
            <a:chOff x="0" y="0"/>
            <a:chExt cx="867921" cy="139782"/>
          </a:xfrm>
        </p:grpSpPr>
        <p:sp>
          <p:nvSpPr>
            <p:cNvPr name="Freeform 7" id="7"/>
            <p:cNvSpPr/>
            <p:nvPr/>
          </p:nvSpPr>
          <p:spPr>
            <a:xfrm flipH="false" flipV="false" rot="0">
              <a:off x="0" y="0"/>
              <a:ext cx="867921" cy="139782"/>
            </a:xfrm>
            <a:custGeom>
              <a:avLst/>
              <a:gdLst/>
              <a:ahLst/>
              <a:cxnLst/>
              <a:rect r="r" b="b" t="t" l="l"/>
              <a:pathLst>
                <a:path h="139782" w="867921">
                  <a:moveTo>
                    <a:pt x="0" y="0"/>
                  </a:moveTo>
                  <a:lnTo>
                    <a:pt x="867921" y="0"/>
                  </a:lnTo>
                  <a:lnTo>
                    <a:pt x="867921" y="139782"/>
                  </a:lnTo>
                  <a:lnTo>
                    <a:pt x="0" y="139782"/>
                  </a:lnTo>
                  <a:close/>
                </a:path>
              </a:pathLst>
            </a:custGeom>
            <a:solidFill>
              <a:srgbClr val="000000">
                <a:alpha val="0"/>
              </a:srgbClr>
            </a:solidFill>
            <a:ln w="47625" cap="sq">
              <a:solidFill>
                <a:srgbClr val="FF0000"/>
              </a:solidFill>
              <a:prstDash val="solid"/>
              <a:miter/>
            </a:ln>
          </p:spPr>
        </p:sp>
        <p:sp>
          <p:nvSpPr>
            <p:cNvPr name="TextBox 8" id="8"/>
            <p:cNvSpPr txBox="true"/>
            <p:nvPr/>
          </p:nvSpPr>
          <p:spPr>
            <a:xfrm>
              <a:off x="0" y="-85725"/>
              <a:ext cx="867921" cy="225507"/>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8615558" y="9010586"/>
            <a:ext cx="9672442" cy="1261623"/>
          </a:xfrm>
          <a:custGeom>
            <a:avLst/>
            <a:gdLst/>
            <a:ahLst/>
            <a:cxnLst/>
            <a:rect r="r" b="b" t="t" l="l"/>
            <a:pathLst>
              <a:path h="1261623" w="9672442">
                <a:moveTo>
                  <a:pt x="0" y="0"/>
                </a:moveTo>
                <a:lnTo>
                  <a:pt x="9672442" y="0"/>
                </a:lnTo>
                <a:lnTo>
                  <a:pt x="9672442" y="1261623"/>
                </a:lnTo>
                <a:lnTo>
                  <a:pt x="0" y="1261623"/>
                </a:lnTo>
                <a:lnTo>
                  <a:pt x="0" y="0"/>
                </a:lnTo>
                <a:close/>
              </a:path>
            </a:pathLst>
          </a:custGeom>
          <a:blipFill>
            <a:blip r:embed="rId6"/>
            <a:stretch>
              <a:fillRect l="0" t="0" r="0" b="0"/>
            </a:stretch>
          </a:blipFill>
        </p:spPr>
      </p:sp>
      <p:sp>
        <p:nvSpPr>
          <p:cNvPr name="TextBox 10" id="10"/>
          <p:cNvSpPr txBox="true"/>
          <p:nvPr/>
        </p:nvSpPr>
        <p:spPr>
          <a:xfrm rot="0">
            <a:off x="10020370" y="3391558"/>
            <a:ext cx="6708194" cy="1758950"/>
          </a:xfrm>
          <a:prstGeom prst="rect">
            <a:avLst/>
          </a:prstGeom>
        </p:spPr>
        <p:txBody>
          <a:bodyPr anchor="t" rtlCol="false" tIns="0" lIns="0" bIns="0" rIns="0">
            <a:spAutoFit/>
          </a:bodyPr>
          <a:lstStyle/>
          <a:p>
            <a:pPr algn="l">
              <a:lnSpc>
                <a:spcPts val="7000"/>
              </a:lnSpc>
            </a:pPr>
            <a:r>
              <a:rPr lang="en-US" sz="5000" spc="-50">
                <a:solidFill>
                  <a:srgbClr val="38E6D6"/>
                </a:solidFill>
                <a:latin typeface="Tomorrow Bold"/>
              </a:rPr>
              <a:t>FITUR 1</a:t>
            </a:r>
          </a:p>
          <a:p>
            <a:pPr algn="l">
              <a:lnSpc>
                <a:spcPts val="7000"/>
              </a:lnSpc>
            </a:pPr>
            <a:r>
              <a:rPr lang="en-US" sz="5000" spc="-50">
                <a:solidFill>
                  <a:srgbClr val="38E6D6"/>
                </a:solidFill>
                <a:latin typeface="Tomorrow Bold"/>
              </a:rPr>
              <a:t>BUAT DIREKTORI</a:t>
            </a:r>
          </a:p>
        </p:txBody>
      </p:sp>
      <p:sp>
        <p:nvSpPr>
          <p:cNvPr name="TextBox 11" id="11"/>
          <p:cNvSpPr txBox="true"/>
          <p:nvPr/>
        </p:nvSpPr>
        <p:spPr>
          <a:xfrm rot="0">
            <a:off x="10020370" y="5819373"/>
            <a:ext cx="5943551" cy="1895475"/>
          </a:xfrm>
          <a:prstGeom prst="rect">
            <a:avLst/>
          </a:prstGeom>
        </p:spPr>
        <p:txBody>
          <a:bodyPr anchor="t" rtlCol="false" tIns="0" lIns="0" bIns="0" rIns="0">
            <a:spAutoFit/>
          </a:bodyPr>
          <a:lstStyle/>
          <a:p>
            <a:pPr algn="l">
              <a:lnSpc>
                <a:spcPts val="3749"/>
              </a:lnSpc>
            </a:pPr>
            <a:r>
              <a:rPr lang="en-US" sz="2499">
                <a:solidFill>
                  <a:srgbClr val="FFFFFF"/>
                </a:solidFill>
                <a:latin typeface="Futura"/>
              </a:rPr>
              <a:t>memungkinkan pengguna untuk membuat folder baru dalam sistem penyimpanan. Folder ini digunakan untuk mengorganisir dan menyimpan file atau subfolder,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679" t="0" r="-125679" b="0"/>
            </a:stretch>
          </a:blipFill>
        </p:spPr>
      </p:sp>
      <p:sp>
        <p:nvSpPr>
          <p:cNvPr name="Freeform 3" id="3"/>
          <p:cNvSpPr/>
          <p:nvPr/>
        </p:nvSpPr>
        <p:spPr>
          <a:xfrm flipH="false" flipV="false" rot="0">
            <a:off x="8610969" y="1028700"/>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03982" y="2497084"/>
            <a:ext cx="9025351" cy="1758950"/>
          </a:xfrm>
          <a:prstGeom prst="rect">
            <a:avLst/>
          </a:prstGeom>
        </p:spPr>
        <p:txBody>
          <a:bodyPr anchor="t" rtlCol="false" tIns="0" lIns="0" bIns="0" rIns="0">
            <a:spAutoFit/>
          </a:bodyPr>
          <a:lstStyle/>
          <a:p>
            <a:pPr algn="l">
              <a:lnSpc>
                <a:spcPts val="7000"/>
              </a:lnSpc>
            </a:pPr>
            <a:r>
              <a:rPr lang="en-US" sz="5000" spc="-50">
                <a:solidFill>
                  <a:srgbClr val="38E6D6"/>
                </a:solidFill>
                <a:latin typeface="Tomorrow Bold"/>
              </a:rPr>
              <a:t>FITUR KE 2</a:t>
            </a:r>
          </a:p>
          <a:p>
            <a:pPr algn="l">
              <a:lnSpc>
                <a:spcPts val="7000"/>
              </a:lnSpc>
            </a:pPr>
            <a:r>
              <a:rPr lang="en-US" sz="5000" spc="-50">
                <a:solidFill>
                  <a:srgbClr val="38E6D6"/>
                </a:solidFill>
                <a:latin typeface="Tomorrow Bold"/>
              </a:rPr>
              <a:t>PINDAHKAN FILE</a:t>
            </a:r>
          </a:p>
        </p:txBody>
      </p:sp>
      <p:grpSp>
        <p:nvGrpSpPr>
          <p:cNvPr name="Group 5" id="5"/>
          <p:cNvGrpSpPr/>
          <p:nvPr/>
        </p:nvGrpSpPr>
        <p:grpSpPr>
          <a:xfrm rot="0">
            <a:off x="9672442" y="0"/>
            <a:ext cx="8615558" cy="10287000"/>
            <a:chOff x="0" y="0"/>
            <a:chExt cx="1334775" cy="1593725"/>
          </a:xfrm>
        </p:grpSpPr>
        <p:sp>
          <p:nvSpPr>
            <p:cNvPr name="Freeform 6" id="6"/>
            <p:cNvSpPr/>
            <p:nvPr/>
          </p:nvSpPr>
          <p:spPr>
            <a:xfrm flipH="false" flipV="false" rot="0">
              <a:off x="0" y="0"/>
              <a:ext cx="1334776" cy="1593725"/>
            </a:xfrm>
            <a:custGeom>
              <a:avLst/>
              <a:gdLst/>
              <a:ahLst/>
              <a:cxnLst/>
              <a:rect r="r" b="b" t="t" l="l"/>
              <a:pathLst>
                <a:path h="1593725" w="1334776">
                  <a:moveTo>
                    <a:pt x="0" y="0"/>
                  </a:moveTo>
                  <a:lnTo>
                    <a:pt x="1334776" y="0"/>
                  </a:lnTo>
                  <a:lnTo>
                    <a:pt x="1334776" y="1593725"/>
                  </a:lnTo>
                  <a:lnTo>
                    <a:pt x="0" y="1593725"/>
                  </a:lnTo>
                  <a:close/>
                </a:path>
              </a:pathLst>
            </a:custGeom>
            <a:blipFill>
              <a:blip r:embed="rId5"/>
              <a:stretch>
                <a:fillRect l="0" t="0" r="-6415" b="0"/>
              </a:stretch>
            </a:blipFill>
          </p:spPr>
        </p:sp>
      </p:grpSp>
      <p:grpSp>
        <p:nvGrpSpPr>
          <p:cNvPr name="Group 7" id="7"/>
          <p:cNvGrpSpPr/>
          <p:nvPr/>
        </p:nvGrpSpPr>
        <p:grpSpPr>
          <a:xfrm rot="0">
            <a:off x="10342544" y="2090173"/>
            <a:ext cx="3295389" cy="530736"/>
            <a:chOff x="0" y="0"/>
            <a:chExt cx="867921" cy="139782"/>
          </a:xfrm>
        </p:grpSpPr>
        <p:sp>
          <p:nvSpPr>
            <p:cNvPr name="Freeform 8" id="8"/>
            <p:cNvSpPr/>
            <p:nvPr/>
          </p:nvSpPr>
          <p:spPr>
            <a:xfrm flipH="false" flipV="false" rot="0">
              <a:off x="0" y="0"/>
              <a:ext cx="867921" cy="139782"/>
            </a:xfrm>
            <a:custGeom>
              <a:avLst/>
              <a:gdLst/>
              <a:ahLst/>
              <a:cxnLst/>
              <a:rect r="r" b="b" t="t" l="l"/>
              <a:pathLst>
                <a:path h="139782" w="867921">
                  <a:moveTo>
                    <a:pt x="0" y="0"/>
                  </a:moveTo>
                  <a:lnTo>
                    <a:pt x="867921" y="0"/>
                  </a:lnTo>
                  <a:lnTo>
                    <a:pt x="867921" y="139782"/>
                  </a:lnTo>
                  <a:lnTo>
                    <a:pt x="0" y="139782"/>
                  </a:lnTo>
                  <a:close/>
                </a:path>
              </a:pathLst>
            </a:custGeom>
            <a:solidFill>
              <a:srgbClr val="000000">
                <a:alpha val="0"/>
              </a:srgbClr>
            </a:solidFill>
            <a:ln w="47625" cap="sq">
              <a:solidFill>
                <a:srgbClr val="FF0000"/>
              </a:solidFill>
              <a:prstDash val="solid"/>
              <a:miter/>
            </a:ln>
          </p:spPr>
        </p:sp>
        <p:sp>
          <p:nvSpPr>
            <p:cNvPr name="TextBox 9" id="9"/>
            <p:cNvSpPr txBox="true"/>
            <p:nvPr/>
          </p:nvSpPr>
          <p:spPr>
            <a:xfrm>
              <a:off x="0" y="-85725"/>
              <a:ext cx="867921" cy="225507"/>
            </a:xfrm>
            <a:prstGeom prst="rect">
              <a:avLst/>
            </a:prstGeom>
          </p:spPr>
          <p:txBody>
            <a:bodyPr anchor="ctr" rtlCol="false" tIns="50800" lIns="50800" bIns="50800" rIns="50800"/>
            <a:lstStyle/>
            <a:p>
              <a:pPr algn="ctr">
                <a:lnSpc>
                  <a:spcPts val="2940"/>
                </a:lnSpc>
              </a:pPr>
            </a:p>
          </p:txBody>
        </p:sp>
      </p:grpSp>
      <p:sp>
        <p:nvSpPr>
          <p:cNvPr name="Freeform 10" id="10"/>
          <p:cNvSpPr/>
          <p:nvPr/>
        </p:nvSpPr>
        <p:spPr>
          <a:xfrm flipH="false" flipV="false" rot="0">
            <a:off x="0" y="8738512"/>
            <a:ext cx="9672442" cy="1548488"/>
          </a:xfrm>
          <a:custGeom>
            <a:avLst/>
            <a:gdLst/>
            <a:ahLst/>
            <a:cxnLst/>
            <a:rect r="r" b="b" t="t" l="l"/>
            <a:pathLst>
              <a:path h="1548488" w="9672442">
                <a:moveTo>
                  <a:pt x="0" y="0"/>
                </a:moveTo>
                <a:lnTo>
                  <a:pt x="9672442" y="0"/>
                </a:lnTo>
                <a:lnTo>
                  <a:pt x="9672442" y="1548488"/>
                </a:lnTo>
                <a:lnTo>
                  <a:pt x="0" y="1548488"/>
                </a:lnTo>
                <a:lnTo>
                  <a:pt x="0" y="0"/>
                </a:lnTo>
                <a:close/>
              </a:path>
            </a:pathLst>
          </a:custGeom>
          <a:blipFill>
            <a:blip r:embed="rId6"/>
            <a:stretch>
              <a:fillRect l="0" t="0" r="0" b="0"/>
            </a:stretch>
          </a:blipFill>
        </p:spPr>
      </p:sp>
      <p:sp>
        <p:nvSpPr>
          <p:cNvPr name="TextBox 11" id="11"/>
          <p:cNvSpPr txBox="true"/>
          <p:nvPr/>
        </p:nvSpPr>
        <p:spPr>
          <a:xfrm rot="0">
            <a:off x="1803982" y="4838550"/>
            <a:ext cx="6859444" cy="3295650"/>
          </a:xfrm>
          <a:prstGeom prst="rect">
            <a:avLst/>
          </a:prstGeom>
        </p:spPr>
        <p:txBody>
          <a:bodyPr anchor="t" rtlCol="false" tIns="0" lIns="0" bIns="0" rIns="0">
            <a:spAutoFit/>
          </a:bodyPr>
          <a:lstStyle/>
          <a:p>
            <a:pPr algn="l">
              <a:lnSpc>
                <a:spcPts val="3749"/>
              </a:lnSpc>
            </a:pPr>
            <a:r>
              <a:rPr lang="en-US" sz="2499">
                <a:solidFill>
                  <a:srgbClr val="FFFFFF"/>
                </a:solidFill>
                <a:latin typeface="Futura"/>
              </a:rPr>
              <a:t>memungkinkan pengguna untuk memindahkan file atau folder dari satu lokasi ke lokasi lain di dalam sistem penyimpanan. Proses ini melibatkan penghapusan file dari lokasi asal dan menempatkannya di lokasi tujuan. Fitur ini bermanfaat untuk mengatur dan mengorganisir file agar lebih terstruktur dan mudah diakses.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7378624" y="8196827"/>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0"/>
            <a:ext cx="8615558" cy="10287000"/>
            <a:chOff x="0" y="0"/>
            <a:chExt cx="1334775" cy="1593725"/>
          </a:xfrm>
        </p:grpSpPr>
        <p:sp>
          <p:nvSpPr>
            <p:cNvPr name="Freeform 5" id="5"/>
            <p:cNvSpPr/>
            <p:nvPr/>
          </p:nvSpPr>
          <p:spPr>
            <a:xfrm flipH="false" flipV="false" rot="0">
              <a:off x="0" y="0"/>
              <a:ext cx="1334776" cy="1593725"/>
            </a:xfrm>
            <a:custGeom>
              <a:avLst/>
              <a:gdLst/>
              <a:ahLst/>
              <a:cxnLst/>
              <a:rect r="r" b="b" t="t" l="l"/>
              <a:pathLst>
                <a:path h="1593725" w="1334776">
                  <a:moveTo>
                    <a:pt x="0" y="0"/>
                  </a:moveTo>
                  <a:lnTo>
                    <a:pt x="1334776" y="0"/>
                  </a:lnTo>
                  <a:lnTo>
                    <a:pt x="1334776" y="1593725"/>
                  </a:lnTo>
                  <a:lnTo>
                    <a:pt x="0" y="1593725"/>
                  </a:lnTo>
                  <a:close/>
                </a:path>
              </a:pathLst>
            </a:custGeom>
            <a:blipFill>
              <a:blip r:embed="rId5"/>
              <a:stretch>
                <a:fillRect l="0" t="0" r="-6415" b="0"/>
              </a:stretch>
            </a:blipFill>
          </p:spPr>
        </p:sp>
      </p:grpSp>
      <p:grpSp>
        <p:nvGrpSpPr>
          <p:cNvPr name="Group 6" id="6"/>
          <p:cNvGrpSpPr/>
          <p:nvPr/>
        </p:nvGrpSpPr>
        <p:grpSpPr>
          <a:xfrm rot="0">
            <a:off x="700644" y="2610361"/>
            <a:ext cx="3456463" cy="530736"/>
            <a:chOff x="0" y="0"/>
            <a:chExt cx="910344" cy="139782"/>
          </a:xfrm>
        </p:grpSpPr>
        <p:sp>
          <p:nvSpPr>
            <p:cNvPr name="Freeform 7" id="7"/>
            <p:cNvSpPr/>
            <p:nvPr/>
          </p:nvSpPr>
          <p:spPr>
            <a:xfrm flipH="false" flipV="false" rot="0">
              <a:off x="0" y="0"/>
              <a:ext cx="910344" cy="139782"/>
            </a:xfrm>
            <a:custGeom>
              <a:avLst/>
              <a:gdLst/>
              <a:ahLst/>
              <a:cxnLst/>
              <a:rect r="r" b="b" t="t" l="l"/>
              <a:pathLst>
                <a:path h="139782" w="910344">
                  <a:moveTo>
                    <a:pt x="0" y="0"/>
                  </a:moveTo>
                  <a:lnTo>
                    <a:pt x="910344" y="0"/>
                  </a:lnTo>
                  <a:lnTo>
                    <a:pt x="910344" y="139782"/>
                  </a:lnTo>
                  <a:lnTo>
                    <a:pt x="0" y="139782"/>
                  </a:lnTo>
                  <a:close/>
                </a:path>
              </a:pathLst>
            </a:custGeom>
            <a:solidFill>
              <a:srgbClr val="000000">
                <a:alpha val="0"/>
              </a:srgbClr>
            </a:solidFill>
            <a:ln w="47625" cap="sq">
              <a:solidFill>
                <a:srgbClr val="FF0000"/>
              </a:solidFill>
              <a:prstDash val="solid"/>
              <a:miter/>
            </a:ln>
          </p:spPr>
        </p:sp>
        <p:sp>
          <p:nvSpPr>
            <p:cNvPr name="TextBox 8" id="8"/>
            <p:cNvSpPr txBox="true"/>
            <p:nvPr/>
          </p:nvSpPr>
          <p:spPr>
            <a:xfrm>
              <a:off x="0" y="-85725"/>
              <a:ext cx="910344" cy="225507"/>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15573828" y="1028700"/>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615558" y="9282191"/>
            <a:ext cx="9672442" cy="1004809"/>
          </a:xfrm>
          <a:custGeom>
            <a:avLst/>
            <a:gdLst/>
            <a:ahLst/>
            <a:cxnLst/>
            <a:rect r="r" b="b" t="t" l="l"/>
            <a:pathLst>
              <a:path h="1004809" w="9672442">
                <a:moveTo>
                  <a:pt x="0" y="0"/>
                </a:moveTo>
                <a:lnTo>
                  <a:pt x="9672442" y="0"/>
                </a:lnTo>
                <a:lnTo>
                  <a:pt x="9672442" y="1004809"/>
                </a:lnTo>
                <a:lnTo>
                  <a:pt x="0" y="1004809"/>
                </a:lnTo>
                <a:lnTo>
                  <a:pt x="0" y="0"/>
                </a:lnTo>
                <a:close/>
              </a:path>
            </a:pathLst>
          </a:custGeom>
          <a:blipFill>
            <a:blip r:embed="rId6"/>
            <a:stretch>
              <a:fillRect l="-5565" t="0" r="-5565" b="0"/>
            </a:stretch>
          </a:blipFill>
        </p:spPr>
      </p:sp>
      <p:sp>
        <p:nvSpPr>
          <p:cNvPr name="TextBox 11" id="11"/>
          <p:cNvSpPr txBox="true"/>
          <p:nvPr/>
        </p:nvSpPr>
        <p:spPr>
          <a:xfrm rot="0">
            <a:off x="8833455" y="2619886"/>
            <a:ext cx="7801846" cy="1758950"/>
          </a:xfrm>
          <a:prstGeom prst="rect">
            <a:avLst/>
          </a:prstGeom>
        </p:spPr>
        <p:txBody>
          <a:bodyPr anchor="t" rtlCol="false" tIns="0" lIns="0" bIns="0" rIns="0">
            <a:spAutoFit/>
          </a:bodyPr>
          <a:lstStyle/>
          <a:p>
            <a:pPr algn="r">
              <a:lnSpc>
                <a:spcPts val="7000"/>
              </a:lnSpc>
            </a:pPr>
            <a:r>
              <a:rPr lang="en-US" sz="5000" spc="-50">
                <a:solidFill>
                  <a:srgbClr val="38E6D6"/>
                </a:solidFill>
                <a:latin typeface="Tomorrow Bold"/>
              </a:rPr>
              <a:t>FITUR 3</a:t>
            </a:r>
          </a:p>
          <a:p>
            <a:pPr algn="r">
              <a:lnSpc>
                <a:spcPts val="7000"/>
              </a:lnSpc>
            </a:pPr>
            <a:r>
              <a:rPr lang="en-US" sz="5000" spc="-50">
                <a:solidFill>
                  <a:srgbClr val="38E6D6"/>
                </a:solidFill>
                <a:latin typeface="Tomorrow Bold"/>
              </a:rPr>
              <a:t>GANTI NAMA PADA FILE</a:t>
            </a:r>
          </a:p>
        </p:txBody>
      </p:sp>
      <p:sp>
        <p:nvSpPr>
          <p:cNvPr name="TextBox 12" id="12"/>
          <p:cNvSpPr txBox="true"/>
          <p:nvPr/>
        </p:nvSpPr>
        <p:spPr>
          <a:xfrm rot="0">
            <a:off x="9775856" y="4910215"/>
            <a:ext cx="6859444" cy="1428750"/>
          </a:xfrm>
          <a:prstGeom prst="rect">
            <a:avLst/>
          </a:prstGeom>
        </p:spPr>
        <p:txBody>
          <a:bodyPr anchor="t" rtlCol="false" tIns="0" lIns="0" bIns="0" rIns="0">
            <a:spAutoFit/>
          </a:bodyPr>
          <a:lstStyle/>
          <a:p>
            <a:pPr algn="r">
              <a:lnSpc>
                <a:spcPts val="3749"/>
              </a:lnSpc>
            </a:pPr>
            <a:r>
              <a:rPr lang="en-US" sz="2499">
                <a:solidFill>
                  <a:srgbClr val="FFFFFF"/>
                </a:solidFill>
                <a:latin typeface="Futura"/>
              </a:rPr>
              <a:t>ada memungkinkan bisa mengedit nama file ada sendiri contoh dulu file bernama ETH sekarang ada ingin mengganti nama menjadi PEPE</a:t>
            </a:r>
            <a:r>
              <a:rPr lang="en-US" sz="2499">
                <a:solidFill>
                  <a:srgbClr val="FFFFFF"/>
                </a:solidFill>
                <a:latin typeface="Futura"/>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610969" y="1028700"/>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03982" y="3539915"/>
            <a:ext cx="9025351" cy="1758950"/>
          </a:xfrm>
          <a:prstGeom prst="rect">
            <a:avLst/>
          </a:prstGeom>
        </p:spPr>
        <p:txBody>
          <a:bodyPr anchor="t" rtlCol="false" tIns="0" lIns="0" bIns="0" rIns="0">
            <a:spAutoFit/>
          </a:bodyPr>
          <a:lstStyle/>
          <a:p>
            <a:pPr algn="l">
              <a:lnSpc>
                <a:spcPts val="7000"/>
              </a:lnSpc>
            </a:pPr>
            <a:r>
              <a:rPr lang="en-US" sz="5000" spc="-50">
                <a:solidFill>
                  <a:srgbClr val="38E6D6"/>
                </a:solidFill>
                <a:latin typeface="Tomorrow Bold"/>
              </a:rPr>
              <a:t>FITUR KE 4</a:t>
            </a:r>
          </a:p>
          <a:p>
            <a:pPr algn="l">
              <a:lnSpc>
                <a:spcPts val="7000"/>
              </a:lnSpc>
            </a:pPr>
            <a:r>
              <a:rPr lang="en-US" sz="5000" spc="-50">
                <a:solidFill>
                  <a:srgbClr val="38E6D6"/>
                </a:solidFill>
                <a:latin typeface="Tomorrow Bold"/>
              </a:rPr>
              <a:t>HAPUS FILE</a:t>
            </a:r>
          </a:p>
        </p:txBody>
      </p:sp>
      <p:grpSp>
        <p:nvGrpSpPr>
          <p:cNvPr name="Group 5" id="5"/>
          <p:cNvGrpSpPr/>
          <p:nvPr/>
        </p:nvGrpSpPr>
        <p:grpSpPr>
          <a:xfrm rot="0">
            <a:off x="9672442" y="0"/>
            <a:ext cx="8615558" cy="10287000"/>
            <a:chOff x="0" y="0"/>
            <a:chExt cx="1334775" cy="1593725"/>
          </a:xfrm>
        </p:grpSpPr>
        <p:sp>
          <p:nvSpPr>
            <p:cNvPr name="Freeform 6" id="6"/>
            <p:cNvSpPr/>
            <p:nvPr/>
          </p:nvSpPr>
          <p:spPr>
            <a:xfrm flipH="false" flipV="false" rot="0">
              <a:off x="0" y="0"/>
              <a:ext cx="1334776" cy="1593725"/>
            </a:xfrm>
            <a:custGeom>
              <a:avLst/>
              <a:gdLst/>
              <a:ahLst/>
              <a:cxnLst/>
              <a:rect r="r" b="b" t="t" l="l"/>
              <a:pathLst>
                <a:path h="1593725" w="1334776">
                  <a:moveTo>
                    <a:pt x="0" y="0"/>
                  </a:moveTo>
                  <a:lnTo>
                    <a:pt x="1334776" y="0"/>
                  </a:lnTo>
                  <a:lnTo>
                    <a:pt x="1334776" y="1593725"/>
                  </a:lnTo>
                  <a:lnTo>
                    <a:pt x="0" y="1593725"/>
                  </a:lnTo>
                  <a:close/>
                </a:path>
              </a:pathLst>
            </a:custGeom>
            <a:blipFill>
              <a:blip r:embed="rId5"/>
              <a:stretch>
                <a:fillRect l="0" t="0" r="-6415" b="0"/>
              </a:stretch>
            </a:blipFill>
          </p:spPr>
        </p:sp>
      </p:grpSp>
      <p:grpSp>
        <p:nvGrpSpPr>
          <p:cNvPr name="Group 7" id="7"/>
          <p:cNvGrpSpPr/>
          <p:nvPr/>
        </p:nvGrpSpPr>
        <p:grpSpPr>
          <a:xfrm rot="0">
            <a:off x="10384452" y="3123478"/>
            <a:ext cx="2385266" cy="530736"/>
            <a:chOff x="0" y="0"/>
            <a:chExt cx="628218" cy="139782"/>
          </a:xfrm>
        </p:grpSpPr>
        <p:sp>
          <p:nvSpPr>
            <p:cNvPr name="Freeform 8" id="8"/>
            <p:cNvSpPr/>
            <p:nvPr/>
          </p:nvSpPr>
          <p:spPr>
            <a:xfrm flipH="false" flipV="false" rot="0">
              <a:off x="0" y="0"/>
              <a:ext cx="628218" cy="139782"/>
            </a:xfrm>
            <a:custGeom>
              <a:avLst/>
              <a:gdLst/>
              <a:ahLst/>
              <a:cxnLst/>
              <a:rect r="r" b="b" t="t" l="l"/>
              <a:pathLst>
                <a:path h="139782" w="628218">
                  <a:moveTo>
                    <a:pt x="0" y="0"/>
                  </a:moveTo>
                  <a:lnTo>
                    <a:pt x="628218" y="0"/>
                  </a:lnTo>
                  <a:lnTo>
                    <a:pt x="628218" y="139782"/>
                  </a:lnTo>
                  <a:lnTo>
                    <a:pt x="0" y="139782"/>
                  </a:lnTo>
                  <a:close/>
                </a:path>
              </a:pathLst>
            </a:custGeom>
            <a:solidFill>
              <a:srgbClr val="000000">
                <a:alpha val="0"/>
              </a:srgbClr>
            </a:solidFill>
            <a:ln w="47625" cap="sq">
              <a:solidFill>
                <a:srgbClr val="FF0000"/>
              </a:solidFill>
              <a:prstDash val="solid"/>
              <a:miter/>
            </a:ln>
          </p:spPr>
        </p:sp>
        <p:sp>
          <p:nvSpPr>
            <p:cNvPr name="TextBox 9" id="9"/>
            <p:cNvSpPr txBox="true"/>
            <p:nvPr/>
          </p:nvSpPr>
          <p:spPr>
            <a:xfrm>
              <a:off x="0" y="-85725"/>
              <a:ext cx="628218" cy="225507"/>
            </a:xfrm>
            <a:prstGeom prst="rect">
              <a:avLst/>
            </a:prstGeom>
          </p:spPr>
          <p:txBody>
            <a:bodyPr anchor="ctr" rtlCol="false" tIns="50800" lIns="50800" bIns="50800" rIns="50800"/>
            <a:lstStyle/>
            <a:p>
              <a:pPr algn="ctr">
                <a:lnSpc>
                  <a:spcPts val="2940"/>
                </a:lnSpc>
              </a:pPr>
            </a:p>
          </p:txBody>
        </p:sp>
      </p:grpSp>
      <p:sp>
        <p:nvSpPr>
          <p:cNvPr name="Freeform 10" id="10"/>
          <p:cNvSpPr/>
          <p:nvPr/>
        </p:nvSpPr>
        <p:spPr>
          <a:xfrm flipH="false" flipV="false" rot="0">
            <a:off x="0" y="9178940"/>
            <a:ext cx="9672442" cy="1108060"/>
          </a:xfrm>
          <a:custGeom>
            <a:avLst/>
            <a:gdLst/>
            <a:ahLst/>
            <a:cxnLst/>
            <a:rect r="r" b="b" t="t" l="l"/>
            <a:pathLst>
              <a:path h="1108060" w="9672442">
                <a:moveTo>
                  <a:pt x="0" y="0"/>
                </a:moveTo>
                <a:lnTo>
                  <a:pt x="9672442" y="0"/>
                </a:lnTo>
                <a:lnTo>
                  <a:pt x="9672442" y="1108060"/>
                </a:lnTo>
                <a:lnTo>
                  <a:pt x="0" y="1108060"/>
                </a:lnTo>
                <a:lnTo>
                  <a:pt x="0" y="0"/>
                </a:lnTo>
                <a:close/>
              </a:path>
            </a:pathLst>
          </a:custGeom>
          <a:blipFill>
            <a:blip r:embed="rId6"/>
            <a:stretch>
              <a:fillRect l="0" t="0" r="0" b="0"/>
            </a:stretch>
          </a:blipFill>
        </p:spPr>
      </p:sp>
      <p:sp>
        <p:nvSpPr>
          <p:cNvPr name="TextBox 11" id="11"/>
          <p:cNvSpPr txBox="true"/>
          <p:nvPr/>
        </p:nvSpPr>
        <p:spPr>
          <a:xfrm rot="0">
            <a:off x="1803982" y="5881380"/>
            <a:ext cx="6859444" cy="962025"/>
          </a:xfrm>
          <a:prstGeom prst="rect">
            <a:avLst/>
          </a:prstGeom>
        </p:spPr>
        <p:txBody>
          <a:bodyPr anchor="t" rtlCol="false" tIns="0" lIns="0" bIns="0" rIns="0">
            <a:spAutoFit/>
          </a:bodyPr>
          <a:lstStyle/>
          <a:p>
            <a:pPr algn="l">
              <a:lnSpc>
                <a:spcPts val="3749"/>
              </a:lnSpc>
            </a:pPr>
            <a:r>
              <a:rPr lang="en-US" sz="2499">
                <a:solidFill>
                  <a:srgbClr val="FFFFFF"/>
                </a:solidFill>
                <a:latin typeface="Futura"/>
              </a:rPr>
              <a:t>pengguna untuk menghapus atau membuang file dari sistem penyimpanan.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7378624" y="8196827"/>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833455" y="2619886"/>
            <a:ext cx="7801846" cy="1758950"/>
          </a:xfrm>
          <a:prstGeom prst="rect">
            <a:avLst/>
          </a:prstGeom>
        </p:spPr>
        <p:txBody>
          <a:bodyPr anchor="t" rtlCol="false" tIns="0" lIns="0" bIns="0" rIns="0">
            <a:spAutoFit/>
          </a:bodyPr>
          <a:lstStyle/>
          <a:p>
            <a:pPr algn="r">
              <a:lnSpc>
                <a:spcPts val="7000"/>
              </a:lnSpc>
            </a:pPr>
            <a:r>
              <a:rPr lang="en-US" sz="5000" spc="-50">
                <a:solidFill>
                  <a:srgbClr val="38E6D6"/>
                </a:solidFill>
                <a:latin typeface="Tomorrow Bold"/>
              </a:rPr>
              <a:t>FITUR 5</a:t>
            </a:r>
          </a:p>
          <a:p>
            <a:pPr algn="r">
              <a:lnSpc>
                <a:spcPts val="7000"/>
              </a:lnSpc>
            </a:pPr>
            <a:r>
              <a:rPr lang="en-US" sz="5000" spc="-50">
                <a:solidFill>
                  <a:srgbClr val="38E6D6"/>
                </a:solidFill>
                <a:latin typeface="Tomorrow Bold"/>
              </a:rPr>
              <a:t>HAPUS DIREKTORI</a:t>
            </a:r>
          </a:p>
        </p:txBody>
      </p:sp>
      <p:sp>
        <p:nvSpPr>
          <p:cNvPr name="TextBox 5" id="5"/>
          <p:cNvSpPr txBox="true"/>
          <p:nvPr/>
        </p:nvSpPr>
        <p:spPr>
          <a:xfrm rot="0">
            <a:off x="9775856" y="4910215"/>
            <a:ext cx="6859444" cy="1428750"/>
          </a:xfrm>
          <a:prstGeom prst="rect">
            <a:avLst/>
          </a:prstGeom>
        </p:spPr>
        <p:txBody>
          <a:bodyPr anchor="t" rtlCol="false" tIns="0" lIns="0" bIns="0" rIns="0">
            <a:spAutoFit/>
          </a:bodyPr>
          <a:lstStyle/>
          <a:p>
            <a:pPr algn="r">
              <a:lnSpc>
                <a:spcPts val="3749"/>
              </a:lnSpc>
            </a:pPr>
            <a:r>
              <a:rPr lang="en-US" sz="2499">
                <a:solidFill>
                  <a:srgbClr val="FFFFFF"/>
                </a:solidFill>
                <a:latin typeface="Futura"/>
              </a:rPr>
              <a:t>ffitur ini adalah untuk menghapus direktori  yang ada ingin hapus masukan nama direktori tersebut dan akan dipastikan terhapus</a:t>
            </a:r>
          </a:p>
        </p:txBody>
      </p:sp>
      <p:grpSp>
        <p:nvGrpSpPr>
          <p:cNvPr name="Group 6" id="6"/>
          <p:cNvGrpSpPr/>
          <p:nvPr/>
        </p:nvGrpSpPr>
        <p:grpSpPr>
          <a:xfrm rot="0">
            <a:off x="0" y="0"/>
            <a:ext cx="8615558" cy="10287000"/>
            <a:chOff x="0" y="0"/>
            <a:chExt cx="1334775" cy="1593725"/>
          </a:xfrm>
        </p:grpSpPr>
        <p:sp>
          <p:nvSpPr>
            <p:cNvPr name="Freeform 7" id="7"/>
            <p:cNvSpPr/>
            <p:nvPr/>
          </p:nvSpPr>
          <p:spPr>
            <a:xfrm flipH="false" flipV="false" rot="0">
              <a:off x="0" y="0"/>
              <a:ext cx="1334776" cy="1593725"/>
            </a:xfrm>
            <a:custGeom>
              <a:avLst/>
              <a:gdLst/>
              <a:ahLst/>
              <a:cxnLst/>
              <a:rect r="r" b="b" t="t" l="l"/>
              <a:pathLst>
                <a:path h="1593725" w="1334776">
                  <a:moveTo>
                    <a:pt x="0" y="0"/>
                  </a:moveTo>
                  <a:lnTo>
                    <a:pt x="1334776" y="0"/>
                  </a:lnTo>
                  <a:lnTo>
                    <a:pt x="1334776" y="1593725"/>
                  </a:lnTo>
                  <a:lnTo>
                    <a:pt x="0" y="1593725"/>
                  </a:lnTo>
                  <a:close/>
                </a:path>
              </a:pathLst>
            </a:custGeom>
            <a:blipFill>
              <a:blip r:embed="rId5"/>
              <a:stretch>
                <a:fillRect l="0" t="0" r="-6415" b="0"/>
              </a:stretch>
            </a:blipFill>
          </p:spPr>
        </p:sp>
      </p:grpSp>
      <p:grpSp>
        <p:nvGrpSpPr>
          <p:cNvPr name="Group 8" id="8"/>
          <p:cNvGrpSpPr/>
          <p:nvPr/>
        </p:nvGrpSpPr>
        <p:grpSpPr>
          <a:xfrm rot="0">
            <a:off x="689689" y="3696903"/>
            <a:ext cx="3456463" cy="530736"/>
            <a:chOff x="0" y="0"/>
            <a:chExt cx="910344" cy="139782"/>
          </a:xfrm>
        </p:grpSpPr>
        <p:sp>
          <p:nvSpPr>
            <p:cNvPr name="Freeform 9" id="9"/>
            <p:cNvSpPr/>
            <p:nvPr/>
          </p:nvSpPr>
          <p:spPr>
            <a:xfrm flipH="false" flipV="false" rot="0">
              <a:off x="0" y="0"/>
              <a:ext cx="910344" cy="139782"/>
            </a:xfrm>
            <a:custGeom>
              <a:avLst/>
              <a:gdLst/>
              <a:ahLst/>
              <a:cxnLst/>
              <a:rect r="r" b="b" t="t" l="l"/>
              <a:pathLst>
                <a:path h="139782" w="910344">
                  <a:moveTo>
                    <a:pt x="0" y="0"/>
                  </a:moveTo>
                  <a:lnTo>
                    <a:pt x="910344" y="0"/>
                  </a:lnTo>
                  <a:lnTo>
                    <a:pt x="910344" y="139782"/>
                  </a:lnTo>
                  <a:lnTo>
                    <a:pt x="0" y="139782"/>
                  </a:lnTo>
                  <a:close/>
                </a:path>
              </a:pathLst>
            </a:custGeom>
            <a:solidFill>
              <a:srgbClr val="000000">
                <a:alpha val="0"/>
              </a:srgbClr>
            </a:solidFill>
            <a:ln w="47625" cap="sq">
              <a:solidFill>
                <a:srgbClr val="FF0000"/>
              </a:solidFill>
              <a:prstDash val="solid"/>
              <a:miter/>
            </a:ln>
          </p:spPr>
        </p:sp>
        <p:sp>
          <p:nvSpPr>
            <p:cNvPr name="TextBox 10" id="10"/>
            <p:cNvSpPr txBox="true"/>
            <p:nvPr/>
          </p:nvSpPr>
          <p:spPr>
            <a:xfrm>
              <a:off x="0" y="-85725"/>
              <a:ext cx="910344" cy="225507"/>
            </a:xfrm>
            <a:prstGeom prst="rect">
              <a:avLst/>
            </a:prstGeom>
          </p:spPr>
          <p:txBody>
            <a:bodyPr anchor="ctr" rtlCol="false" tIns="50800" lIns="50800" bIns="50800" rIns="50800"/>
            <a:lstStyle/>
            <a:p>
              <a:pPr algn="ctr">
                <a:lnSpc>
                  <a:spcPts val="2940"/>
                </a:lnSpc>
              </a:pPr>
            </a:p>
          </p:txBody>
        </p:sp>
      </p:grpSp>
      <p:sp>
        <p:nvSpPr>
          <p:cNvPr name="Freeform 11" id="11"/>
          <p:cNvSpPr/>
          <p:nvPr/>
        </p:nvSpPr>
        <p:spPr>
          <a:xfrm flipH="false" flipV="false" rot="0">
            <a:off x="15573828" y="1028700"/>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8615558" y="9431696"/>
            <a:ext cx="9672442" cy="855304"/>
          </a:xfrm>
          <a:custGeom>
            <a:avLst/>
            <a:gdLst/>
            <a:ahLst/>
            <a:cxnLst/>
            <a:rect r="r" b="b" t="t" l="l"/>
            <a:pathLst>
              <a:path h="855304" w="9672442">
                <a:moveTo>
                  <a:pt x="0" y="0"/>
                </a:moveTo>
                <a:lnTo>
                  <a:pt x="9672442" y="0"/>
                </a:lnTo>
                <a:lnTo>
                  <a:pt x="9672442" y="855304"/>
                </a:lnTo>
                <a:lnTo>
                  <a:pt x="0" y="855304"/>
                </a:lnTo>
                <a:lnTo>
                  <a:pt x="0" y="0"/>
                </a:lnTo>
                <a:close/>
              </a:path>
            </a:pathLst>
          </a:custGeom>
          <a:blipFill>
            <a:blip r:embed="rId6"/>
            <a:stretch>
              <a:fillRect l="-1789"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8610969" y="1028700"/>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03982" y="3539915"/>
            <a:ext cx="9025351" cy="1758950"/>
          </a:xfrm>
          <a:prstGeom prst="rect">
            <a:avLst/>
          </a:prstGeom>
        </p:spPr>
        <p:txBody>
          <a:bodyPr anchor="t" rtlCol="false" tIns="0" lIns="0" bIns="0" rIns="0">
            <a:spAutoFit/>
          </a:bodyPr>
          <a:lstStyle/>
          <a:p>
            <a:pPr algn="l">
              <a:lnSpc>
                <a:spcPts val="7000"/>
              </a:lnSpc>
            </a:pPr>
            <a:r>
              <a:rPr lang="en-US" sz="5000" spc="-50">
                <a:solidFill>
                  <a:srgbClr val="38E6D6"/>
                </a:solidFill>
                <a:latin typeface="Tomorrow Bold"/>
              </a:rPr>
              <a:t>FITUR KE 6</a:t>
            </a:r>
          </a:p>
          <a:p>
            <a:pPr algn="l">
              <a:lnSpc>
                <a:spcPts val="7000"/>
              </a:lnSpc>
            </a:pPr>
            <a:r>
              <a:rPr lang="en-US" sz="5000" spc="-50">
                <a:solidFill>
                  <a:srgbClr val="38E6D6"/>
                </a:solidFill>
                <a:latin typeface="Tomorrow Bold"/>
              </a:rPr>
              <a:t>SALIN FILE</a:t>
            </a:r>
          </a:p>
        </p:txBody>
      </p:sp>
      <p:grpSp>
        <p:nvGrpSpPr>
          <p:cNvPr name="Group 5" id="5"/>
          <p:cNvGrpSpPr/>
          <p:nvPr/>
        </p:nvGrpSpPr>
        <p:grpSpPr>
          <a:xfrm rot="0">
            <a:off x="9672442" y="0"/>
            <a:ext cx="8615558" cy="10287000"/>
            <a:chOff x="0" y="0"/>
            <a:chExt cx="1334775" cy="1593725"/>
          </a:xfrm>
        </p:grpSpPr>
        <p:sp>
          <p:nvSpPr>
            <p:cNvPr name="Freeform 6" id="6"/>
            <p:cNvSpPr/>
            <p:nvPr/>
          </p:nvSpPr>
          <p:spPr>
            <a:xfrm flipH="false" flipV="false" rot="0">
              <a:off x="0" y="0"/>
              <a:ext cx="1334776" cy="1593725"/>
            </a:xfrm>
            <a:custGeom>
              <a:avLst/>
              <a:gdLst/>
              <a:ahLst/>
              <a:cxnLst/>
              <a:rect r="r" b="b" t="t" l="l"/>
              <a:pathLst>
                <a:path h="1593725" w="1334776">
                  <a:moveTo>
                    <a:pt x="0" y="0"/>
                  </a:moveTo>
                  <a:lnTo>
                    <a:pt x="1334776" y="0"/>
                  </a:lnTo>
                  <a:lnTo>
                    <a:pt x="1334776" y="1593725"/>
                  </a:lnTo>
                  <a:lnTo>
                    <a:pt x="0" y="1593725"/>
                  </a:lnTo>
                  <a:close/>
                </a:path>
              </a:pathLst>
            </a:custGeom>
            <a:blipFill>
              <a:blip r:embed="rId5"/>
              <a:stretch>
                <a:fillRect l="0" t="0" r="-6415" b="0"/>
              </a:stretch>
            </a:blipFill>
          </p:spPr>
        </p:sp>
      </p:grpSp>
      <p:grpSp>
        <p:nvGrpSpPr>
          <p:cNvPr name="Group 7" id="7"/>
          <p:cNvGrpSpPr/>
          <p:nvPr/>
        </p:nvGrpSpPr>
        <p:grpSpPr>
          <a:xfrm rot="0">
            <a:off x="10408925" y="4211172"/>
            <a:ext cx="2385266" cy="530736"/>
            <a:chOff x="0" y="0"/>
            <a:chExt cx="628218" cy="139782"/>
          </a:xfrm>
        </p:grpSpPr>
        <p:sp>
          <p:nvSpPr>
            <p:cNvPr name="Freeform 8" id="8"/>
            <p:cNvSpPr/>
            <p:nvPr/>
          </p:nvSpPr>
          <p:spPr>
            <a:xfrm flipH="false" flipV="false" rot="0">
              <a:off x="0" y="0"/>
              <a:ext cx="628218" cy="139782"/>
            </a:xfrm>
            <a:custGeom>
              <a:avLst/>
              <a:gdLst/>
              <a:ahLst/>
              <a:cxnLst/>
              <a:rect r="r" b="b" t="t" l="l"/>
              <a:pathLst>
                <a:path h="139782" w="628218">
                  <a:moveTo>
                    <a:pt x="0" y="0"/>
                  </a:moveTo>
                  <a:lnTo>
                    <a:pt x="628218" y="0"/>
                  </a:lnTo>
                  <a:lnTo>
                    <a:pt x="628218" y="139782"/>
                  </a:lnTo>
                  <a:lnTo>
                    <a:pt x="0" y="139782"/>
                  </a:lnTo>
                  <a:close/>
                </a:path>
              </a:pathLst>
            </a:custGeom>
            <a:solidFill>
              <a:srgbClr val="000000">
                <a:alpha val="0"/>
              </a:srgbClr>
            </a:solidFill>
            <a:ln w="47625" cap="sq">
              <a:solidFill>
                <a:srgbClr val="FF0000"/>
              </a:solidFill>
              <a:prstDash val="solid"/>
              <a:miter/>
            </a:ln>
          </p:spPr>
        </p:sp>
        <p:sp>
          <p:nvSpPr>
            <p:cNvPr name="TextBox 9" id="9"/>
            <p:cNvSpPr txBox="true"/>
            <p:nvPr/>
          </p:nvSpPr>
          <p:spPr>
            <a:xfrm>
              <a:off x="0" y="-85725"/>
              <a:ext cx="628218" cy="225507"/>
            </a:xfrm>
            <a:prstGeom prst="rect">
              <a:avLst/>
            </a:prstGeom>
          </p:spPr>
          <p:txBody>
            <a:bodyPr anchor="ctr" rtlCol="false" tIns="50800" lIns="50800" bIns="50800" rIns="50800"/>
            <a:lstStyle/>
            <a:p>
              <a:pPr algn="ctr">
                <a:lnSpc>
                  <a:spcPts val="2940"/>
                </a:lnSpc>
              </a:pPr>
            </a:p>
          </p:txBody>
        </p:sp>
      </p:grpSp>
      <p:sp>
        <p:nvSpPr>
          <p:cNvPr name="Freeform 10" id="10"/>
          <p:cNvSpPr/>
          <p:nvPr/>
        </p:nvSpPr>
        <p:spPr>
          <a:xfrm flipH="false" flipV="false" rot="0">
            <a:off x="0" y="8639626"/>
            <a:ext cx="9672442" cy="1647374"/>
          </a:xfrm>
          <a:custGeom>
            <a:avLst/>
            <a:gdLst/>
            <a:ahLst/>
            <a:cxnLst/>
            <a:rect r="r" b="b" t="t" l="l"/>
            <a:pathLst>
              <a:path h="1647374" w="9672442">
                <a:moveTo>
                  <a:pt x="0" y="0"/>
                </a:moveTo>
                <a:lnTo>
                  <a:pt x="9672442" y="0"/>
                </a:lnTo>
                <a:lnTo>
                  <a:pt x="9672442" y="1647374"/>
                </a:lnTo>
                <a:lnTo>
                  <a:pt x="0" y="1647374"/>
                </a:lnTo>
                <a:lnTo>
                  <a:pt x="0" y="0"/>
                </a:lnTo>
                <a:close/>
              </a:path>
            </a:pathLst>
          </a:custGeom>
          <a:blipFill>
            <a:blip r:embed="rId6"/>
            <a:stretch>
              <a:fillRect l="0" t="0" r="0" b="0"/>
            </a:stretch>
          </a:blipFill>
        </p:spPr>
      </p:sp>
      <p:sp>
        <p:nvSpPr>
          <p:cNvPr name="TextBox 11" id="11"/>
          <p:cNvSpPr txBox="true"/>
          <p:nvPr/>
        </p:nvSpPr>
        <p:spPr>
          <a:xfrm rot="0">
            <a:off x="1803982" y="5881380"/>
            <a:ext cx="6859444" cy="2362200"/>
          </a:xfrm>
          <a:prstGeom prst="rect">
            <a:avLst/>
          </a:prstGeom>
        </p:spPr>
        <p:txBody>
          <a:bodyPr anchor="t" rtlCol="false" tIns="0" lIns="0" bIns="0" rIns="0">
            <a:spAutoFit/>
          </a:bodyPr>
          <a:lstStyle/>
          <a:p>
            <a:pPr algn="l">
              <a:lnSpc>
                <a:spcPts val="3749"/>
              </a:lnSpc>
            </a:pPr>
            <a:r>
              <a:rPr lang="en-US" sz="2499">
                <a:solidFill>
                  <a:srgbClr val="FFFFFF"/>
                </a:solidFill>
                <a:latin typeface="Futura"/>
              </a:rPr>
              <a:t>memungkinkan pengguna untuk membuat duplikat file di lokasi lain dalam sistem penyimpanan. Proses ini tidak menghapus file asli dan menciptakan salinan yang identik di tempat tujuan.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7378624" y="8196827"/>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0"/>
            <a:ext cx="8615558" cy="10287000"/>
            <a:chOff x="0" y="0"/>
            <a:chExt cx="1334775" cy="1593725"/>
          </a:xfrm>
        </p:grpSpPr>
        <p:sp>
          <p:nvSpPr>
            <p:cNvPr name="Freeform 5" id="5"/>
            <p:cNvSpPr/>
            <p:nvPr/>
          </p:nvSpPr>
          <p:spPr>
            <a:xfrm flipH="false" flipV="false" rot="0">
              <a:off x="0" y="0"/>
              <a:ext cx="1334776" cy="1593725"/>
            </a:xfrm>
            <a:custGeom>
              <a:avLst/>
              <a:gdLst/>
              <a:ahLst/>
              <a:cxnLst/>
              <a:rect r="r" b="b" t="t" l="l"/>
              <a:pathLst>
                <a:path h="1593725" w="1334776">
                  <a:moveTo>
                    <a:pt x="0" y="0"/>
                  </a:moveTo>
                  <a:lnTo>
                    <a:pt x="1334776" y="0"/>
                  </a:lnTo>
                  <a:lnTo>
                    <a:pt x="1334776" y="1593725"/>
                  </a:lnTo>
                  <a:lnTo>
                    <a:pt x="0" y="1593725"/>
                  </a:lnTo>
                  <a:close/>
                </a:path>
              </a:pathLst>
            </a:custGeom>
            <a:blipFill>
              <a:blip r:embed="rId5"/>
              <a:stretch>
                <a:fillRect l="0" t="0" r="-6415" b="0"/>
              </a:stretch>
            </a:blipFill>
          </p:spPr>
        </p:sp>
      </p:grpSp>
      <p:grpSp>
        <p:nvGrpSpPr>
          <p:cNvPr name="Group 6" id="6"/>
          <p:cNvGrpSpPr/>
          <p:nvPr/>
        </p:nvGrpSpPr>
        <p:grpSpPr>
          <a:xfrm rot="0">
            <a:off x="699041" y="4759147"/>
            <a:ext cx="3456463" cy="530736"/>
            <a:chOff x="0" y="0"/>
            <a:chExt cx="910344" cy="139782"/>
          </a:xfrm>
        </p:grpSpPr>
        <p:sp>
          <p:nvSpPr>
            <p:cNvPr name="Freeform 7" id="7"/>
            <p:cNvSpPr/>
            <p:nvPr/>
          </p:nvSpPr>
          <p:spPr>
            <a:xfrm flipH="false" flipV="false" rot="0">
              <a:off x="0" y="0"/>
              <a:ext cx="910344" cy="139782"/>
            </a:xfrm>
            <a:custGeom>
              <a:avLst/>
              <a:gdLst/>
              <a:ahLst/>
              <a:cxnLst/>
              <a:rect r="r" b="b" t="t" l="l"/>
              <a:pathLst>
                <a:path h="139782" w="910344">
                  <a:moveTo>
                    <a:pt x="0" y="0"/>
                  </a:moveTo>
                  <a:lnTo>
                    <a:pt x="910344" y="0"/>
                  </a:lnTo>
                  <a:lnTo>
                    <a:pt x="910344" y="139782"/>
                  </a:lnTo>
                  <a:lnTo>
                    <a:pt x="0" y="139782"/>
                  </a:lnTo>
                  <a:close/>
                </a:path>
              </a:pathLst>
            </a:custGeom>
            <a:solidFill>
              <a:srgbClr val="000000">
                <a:alpha val="0"/>
              </a:srgbClr>
            </a:solidFill>
            <a:ln w="47625" cap="sq">
              <a:solidFill>
                <a:srgbClr val="FF0000"/>
              </a:solidFill>
              <a:prstDash val="solid"/>
              <a:miter/>
            </a:ln>
          </p:spPr>
        </p:sp>
        <p:sp>
          <p:nvSpPr>
            <p:cNvPr name="TextBox 8" id="8"/>
            <p:cNvSpPr txBox="true"/>
            <p:nvPr/>
          </p:nvSpPr>
          <p:spPr>
            <a:xfrm>
              <a:off x="0" y="-85725"/>
              <a:ext cx="910344" cy="225507"/>
            </a:xfrm>
            <a:prstGeom prst="rect">
              <a:avLst/>
            </a:prstGeom>
          </p:spPr>
          <p:txBody>
            <a:bodyPr anchor="ctr" rtlCol="false" tIns="50800" lIns="50800" bIns="50800" rIns="50800"/>
            <a:lstStyle/>
            <a:p>
              <a:pPr algn="ctr">
                <a:lnSpc>
                  <a:spcPts val="2940"/>
                </a:lnSpc>
              </a:pPr>
            </a:p>
          </p:txBody>
        </p:sp>
      </p:grpSp>
      <p:sp>
        <p:nvSpPr>
          <p:cNvPr name="Freeform 9" id="9"/>
          <p:cNvSpPr/>
          <p:nvPr/>
        </p:nvSpPr>
        <p:spPr>
          <a:xfrm flipH="false" flipV="false" rot="0">
            <a:off x="15573828" y="1028700"/>
            <a:ext cx="1061473" cy="1061473"/>
          </a:xfrm>
          <a:custGeom>
            <a:avLst/>
            <a:gdLst/>
            <a:ahLst/>
            <a:cxnLst/>
            <a:rect r="r" b="b" t="t" l="l"/>
            <a:pathLst>
              <a:path h="1061473" w="1061473">
                <a:moveTo>
                  <a:pt x="0" y="0"/>
                </a:moveTo>
                <a:lnTo>
                  <a:pt x="1061473" y="0"/>
                </a:lnTo>
                <a:lnTo>
                  <a:pt x="1061473" y="1061473"/>
                </a:lnTo>
                <a:lnTo>
                  <a:pt x="0" y="10614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615558" y="9102960"/>
            <a:ext cx="9672442" cy="1184040"/>
          </a:xfrm>
          <a:custGeom>
            <a:avLst/>
            <a:gdLst/>
            <a:ahLst/>
            <a:cxnLst/>
            <a:rect r="r" b="b" t="t" l="l"/>
            <a:pathLst>
              <a:path h="1184040" w="9672442">
                <a:moveTo>
                  <a:pt x="0" y="0"/>
                </a:moveTo>
                <a:lnTo>
                  <a:pt x="9672442" y="0"/>
                </a:lnTo>
                <a:lnTo>
                  <a:pt x="9672442" y="1184040"/>
                </a:lnTo>
                <a:lnTo>
                  <a:pt x="0" y="1184040"/>
                </a:lnTo>
                <a:lnTo>
                  <a:pt x="0" y="0"/>
                </a:lnTo>
                <a:close/>
              </a:path>
            </a:pathLst>
          </a:custGeom>
          <a:blipFill>
            <a:blip r:embed="rId6"/>
            <a:stretch>
              <a:fillRect l="0" t="0" r="0" b="0"/>
            </a:stretch>
          </a:blipFill>
        </p:spPr>
      </p:sp>
      <p:sp>
        <p:nvSpPr>
          <p:cNvPr name="TextBox 11" id="11"/>
          <p:cNvSpPr txBox="true"/>
          <p:nvPr/>
        </p:nvSpPr>
        <p:spPr>
          <a:xfrm rot="0">
            <a:off x="8842980" y="2619886"/>
            <a:ext cx="7801846" cy="1758950"/>
          </a:xfrm>
          <a:prstGeom prst="rect">
            <a:avLst/>
          </a:prstGeom>
        </p:spPr>
        <p:txBody>
          <a:bodyPr anchor="t" rtlCol="false" tIns="0" lIns="0" bIns="0" rIns="0">
            <a:spAutoFit/>
          </a:bodyPr>
          <a:lstStyle/>
          <a:p>
            <a:pPr algn="r">
              <a:lnSpc>
                <a:spcPts val="7000"/>
              </a:lnSpc>
            </a:pPr>
            <a:r>
              <a:rPr lang="en-US" sz="5000" spc="-50">
                <a:solidFill>
                  <a:srgbClr val="38E6D6"/>
                </a:solidFill>
                <a:latin typeface="Tomorrow Bold"/>
              </a:rPr>
              <a:t>FITUR 7</a:t>
            </a:r>
          </a:p>
          <a:p>
            <a:pPr algn="r">
              <a:lnSpc>
                <a:spcPts val="7000"/>
              </a:lnSpc>
            </a:pPr>
            <a:r>
              <a:rPr lang="en-US" sz="5000" spc="-50">
                <a:solidFill>
                  <a:srgbClr val="38E6D6"/>
                </a:solidFill>
                <a:latin typeface="Tomorrow Bold"/>
              </a:rPr>
              <a:t>SALIN DIREKTORI</a:t>
            </a:r>
          </a:p>
        </p:txBody>
      </p:sp>
      <p:sp>
        <p:nvSpPr>
          <p:cNvPr name="TextBox 12" id="12"/>
          <p:cNvSpPr txBox="true"/>
          <p:nvPr/>
        </p:nvSpPr>
        <p:spPr>
          <a:xfrm rot="0">
            <a:off x="9775856" y="4910215"/>
            <a:ext cx="6859444" cy="2828925"/>
          </a:xfrm>
          <a:prstGeom prst="rect">
            <a:avLst/>
          </a:prstGeom>
        </p:spPr>
        <p:txBody>
          <a:bodyPr anchor="t" rtlCol="false" tIns="0" lIns="0" bIns="0" rIns="0">
            <a:spAutoFit/>
          </a:bodyPr>
          <a:lstStyle/>
          <a:p>
            <a:pPr algn="r">
              <a:lnSpc>
                <a:spcPts val="3749"/>
              </a:lnSpc>
            </a:pPr>
            <a:r>
              <a:rPr lang="en-US" sz="2499">
                <a:solidFill>
                  <a:srgbClr val="FFFFFF"/>
                </a:solidFill>
                <a:latin typeface="Futura"/>
              </a:rPr>
              <a:t>memungkinkan pengguna untuk membuat duplikat seluruh folder beserta isinya di lokasi lain dalam sistem penyimpanan. Proses ini menyalin semua file dan subfolder yang ada di dalam direktori tersebut, tanpa menghapus direktori asli.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DAGGa1TVYfc</dc:identifier>
  <dcterms:modified xsi:type="dcterms:W3CDTF">2011-08-01T06:04:30Z</dcterms:modified>
  <cp:revision>1</cp:revision>
  <dc:title>2341720227 Petrus Tyang Agung Rosario UAS SISOP PPT</dc:title>
</cp:coreProperties>
</file>